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09"/>
  </p:notesMasterIdLst>
  <p:sldIdLst>
    <p:sldId id="420" r:id="rId2"/>
    <p:sldId id="531" r:id="rId3"/>
    <p:sldId id="532" r:id="rId4"/>
    <p:sldId id="533" r:id="rId5"/>
    <p:sldId id="534" r:id="rId6"/>
    <p:sldId id="535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7" r:id="rId19"/>
    <p:sldId id="548" r:id="rId20"/>
    <p:sldId id="555" r:id="rId21"/>
    <p:sldId id="550" r:id="rId22"/>
    <p:sldId id="551" r:id="rId23"/>
    <p:sldId id="552" r:id="rId24"/>
    <p:sldId id="549" r:id="rId25"/>
    <p:sldId id="518" r:id="rId26"/>
    <p:sldId id="519" r:id="rId27"/>
    <p:sldId id="521" r:id="rId28"/>
    <p:sldId id="522" r:id="rId29"/>
    <p:sldId id="524" r:id="rId30"/>
    <p:sldId id="525" r:id="rId31"/>
    <p:sldId id="558" r:id="rId32"/>
    <p:sldId id="553" r:id="rId33"/>
    <p:sldId id="559" r:id="rId34"/>
    <p:sldId id="556" r:id="rId35"/>
    <p:sldId id="560" r:id="rId36"/>
    <p:sldId id="561" r:id="rId37"/>
    <p:sldId id="576" r:id="rId38"/>
    <p:sldId id="577" r:id="rId39"/>
    <p:sldId id="578" r:id="rId40"/>
    <p:sldId id="579" r:id="rId41"/>
    <p:sldId id="580" r:id="rId42"/>
    <p:sldId id="581" r:id="rId43"/>
    <p:sldId id="582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569" r:id="rId52"/>
    <p:sldId id="570" r:id="rId53"/>
    <p:sldId id="571" r:id="rId54"/>
    <p:sldId id="572" r:id="rId55"/>
    <p:sldId id="573" r:id="rId56"/>
    <p:sldId id="574" r:id="rId57"/>
    <p:sldId id="575" r:id="rId58"/>
    <p:sldId id="583" r:id="rId59"/>
    <p:sldId id="584" r:id="rId60"/>
    <p:sldId id="585" r:id="rId61"/>
    <p:sldId id="586" r:id="rId62"/>
    <p:sldId id="557" r:id="rId63"/>
    <p:sldId id="587" r:id="rId64"/>
    <p:sldId id="588" r:id="rId65"/>
    <p:sldId id="607" r:id="rId66"/>
    <p:sldId id="608" r:id="rId67"/>
    <p:sldId id="609" r:id="rId68"/>
    <p:sldId id="610" r:id="rId69"/>
    <p:sldId id="611" r:id="rId70"/>
    <p:sldId id="612" r:id="rId71"/>
    <p:sldId id="613" r:id="rId72"/>
    <p:sldId id="615" r:id="rId73"/>
    <p:sldId id="614" r:id="rId74"/>
    <p:sldId id="589" r:id="rId75"/>
    <p:sldId id="489" r:id="rId76"/>
    <p:sldId id="494" r:id="rId77"/>
    <p:sldId id="495" r:id="rId78"/>
    <p:sldId id="496" r:id="rId79"/>
    <p:sldId id="497" r:id="rId80"/>
    <p:sldId id="498" r:id="rId81"/>
    <p:sldId id="499" r:id="rId82"/>
    <p:sldId id="500" r:id="rId83"/>
    <p:sldId id="501" r:id="rId84"/>
    <p:sldId id="502" r:id="rId85"/>
    <p:sldId id="503" r:id="rId86"/>
    <p:sldId id="490" r:id="rId87"/>
    <p:sldId id="491" r:id="rId88"/>
    <p:sldId id="492" r:id="rId89"/>
    <p:sldId id="505" r:id="rId90"/>
    <p:sldId id="506" r:id="rId91"/>
    <p:sldId id="507" r:id="rId92"/>
    <p:sldId id="508" r:id="rId93"/>
    <p:sldId id="590" r:id="rId94"/>
    <p:sldId id="604" r:id="rId95"/>
    <p:sldId id="605" r:id="rId96"/>
    <p:sldId id="606" r:id="rId97"/>
    <p:sldId id="591" r:id="rId98"/>
    <p:sldId id="596" r:id="rId99"/>
    <p:sldId id="597" r:id="rId100"/>
    <p:sldId id="598" r:id="rId101"/>
    <p:sldId id="599" r:id="rId102"/>
    <p:sldId id="592" r:id="rId103"/>
    <p:sldId id="600" r:id="rId104"/>
    <p:sldId id="601" r:id="rId105"/>
    <p:sldId id="602" r:id="rId106"/>
    <p:sldId id="603" r:id="rId107"/>
    <p:sldId id="594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6" autoAdjust="0"/>
    <p:restoredTop sz="94660"/>
  </p:normalViewPr>
  <p:slideViewPr>
    <p:cSldViewPr snapToGrid="0">
      <p:cViewPr varScale="1">
        <p:scale>
          <a:sx n="59" d="100"/>
          <a:sy n="59" d="100"/>
        </p:scale>
        <p:origin x="7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2AF1-4615-4667-912A-829B12F8C4D2}" type="datetimeFigureOut">
              <a:rPr lang="en-IN" smtClean="0"/>
              <a:t>24-01-2026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A8E6-D4B7-4286-B37C-5D755B8E2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1/24/2026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1/24/2026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1/24/2026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1/24/2026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81849D-54CA-C13E-3D84-DB247AB9A268}"/>
              </a:ext>
            </a:extLst>
          </p:cNvPr>
          <p:cNvGrpSpPr/>
          <p:nvPr userDrawn="1"/>
        </p:nvGrpSpPr>
        <p:grpSpPr>
          <a:xfrm>
            <a:off x="130629" y="6291189"/>
            <a:ext cx="2743201" cy="495445"/>
            <a:chOff x="195943" y="6091967"/>
            <a:chExt cx="3506755" cy="6295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1CC4C-E0EC-38D2-F7AA-61FC22E4D90D}"/>
                </a:ext>
              </a:extLst>
            </p:cNvPr>
            <p:cNvSpPr/>
            <p:nvPr userDrawn="1"/>
          </p:nvSpPr>
          <p:spPr>
            <a:xfrm>
              <a:off x="195943" y="6091967"/>
              <a:ext cx="642257" cy="629508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5BEBF-DA68-8945-6205-DE7DE602B3BD}"/>
                </a:ext>
              </a:extLst>
            </p:cNvPr>
            <p:cNvSpPr txBox="1"/>
            <p:nvPr userDrawn="1"/>
          </p:nvSpPr>
          <p:spPr>
            <a:xfrm>
              <a:off x="838200" y="6163561"/>
              <a:ext cx="2864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PRAMOD NAIK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7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FD6E-412A-B2F1-6441-073824C0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C5E49-D2B4-9EE3-D747-3EF666284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58" y="1103586"/>
            <a:ext cx="10795465" cy="434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Module-3: FUNCTIONS AND POINTERS </a:t>
            </a:r>
            <a:r>
              <a:rPr lang="en-IN" sz="3600" b="1" dirty="0">
                <a:solidFill>
                  <a:srgbClr val="C0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3200" b="1" dirty="0"/>
              <a:t>Modular programming :</a:t>
            </a:r>
            <a:r>
              <a:rPr lang="en-US" sz="3200" dirty="0"/>
              <a:t> Function prototype, function definition, function call, Built-in functions (string functions, math functions) Recursion, Binary Search using recursive functions.</a:t>
            </a:r>
          </a:p>
          <a:p>
            <a:pPr marL="0" indent="0">
              <a:buNone/>
            </a:pPr>
            <a:r>
              <a:rPr lang="en-US" sz="3200" b="1" dirty="0"/>
              <a:t>Pointers:</a:t>
            </a:r>
            <a:r>
              <a:rPr lang="en-US" sz="3200" dirty="0"/>
              <a:t> Pointer operators, Pointer arithmetic, Arrays and pointers, Array of pointers.</a:t>
            </a:r>
          </a:p>
          <a:p>
            <a:pPr marL="0" indent="0">
              <a:buNone/>
            </a:pPr>
            <a:r>
              <a:rPr lang="en-US" sz="3200" b="1" dirty="0"/>
              <a:t>Parameter passing: </a:t>
            </a:r>
            <a:r>
              <a:rPr lang="en-US" sz="3200" dirty="0"/>
              <a:t>Pass by value, Pass by reference.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74190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53554-6074-737A-622E-0A582013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7F70-F58E-E386-AA8A-F6FB37E58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544286"/>
            <a:ext cx="5078186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b="1" dirty="0"/>
              <a:t>Function Prototype: </a:t>
            </a:r>
            <a:r>
              <a:rPr lang="en-US" sz="2400" dirty="0"/>
              <a:t>int add(int, int); declares the function.</a:t>
            </a:r>
          </a:p>
          <a:p>
            <a:r>
              <a:rPr lang="en-US" sz="2400" b="1" dirty="0"/>
              <a:t>Function Call: </a:t>
            </a:r>
            <a:r>
              <a:rPr lang="en-US" sz="2400" dirty="0"/>
              <a:t>add(5, 10); calls the function and passes 5 and 10 as arguments.</a:t>
            </a:r>
          </a:p>
          <a:p>
            <a:r>
              <a:rPr lang="en-US" sz="2400" b="1" dirty="0"/>
              <a:t>Function Definition: </a:t>
            </a:r>
            <a:r>
              <a:rPr lang="en-US" sz="2400" dirty="0"/>
              <a:t>add(int a, int b) executes, adding the two numbers and returning the result.</a:t>
            </a:r>
          </a:p>
          <a:p>
            <a:r>
              <a:rPr lang="en-US" sz="2400" b="1" dirty="0"/>
              <a:t>Return Value: </a:t>
            </a:r>
            <a:r>
              <a:rPr lang="en-US" sz="2400" dirty="0"/>
              <a:t>The result is stored in sum and printed.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E4172-A603-F32D-7565-1E56C9B0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406"/>
          <a:stretch/>
        </p:blipFill>
        <p:spPr>
          <a:xfrm>
            <a:off x="5404757" y="0"/>
            <a:ext cx="6764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4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87C83-3046-4F2D-BD0B-8966427C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681DB-8D7D-E9F3-EF3F-5A9987015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round(x) – Round to </a:t>
            </a:r>
            <a:r>
              <a:rPr lang="en-US" sz="2400" b="1" dirty="0">
                <a:solidFill>
                  <a:srgbClr val="C00000"/>
                </a:solidFill>
              </a:rPr>
              <a:t>Nearest Integer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F5BBF-DF56-51FB-822A-70D928CF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28" y="1779866"/>
            <a:ext cx="5057143" cy="838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966AE-554C-E91D-7F5E-04798D20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5" y="3429000"/>
            <a:ext cx="10194000" cy="28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79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7F14-3B28-C499-27FF-574A70CF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48FB-552D-2F46-A2EC-A28D359B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US" sz="2400" b="1" dirty="0" err="1"/>
              <a:t>trunc</a:t>
            </a:r>
            <a:r>
              <a:rPr lang="en-US" sz="2400" b="1" dirty="0"/>
              <a:t>(x) – Truncate Decimal Part</a:t>
            </a: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662FB-75AD-D972-2952-C5AB7D94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71" y="1788695"/>
            <a:ext cx="4813510" cy="704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FE15A2-6BCC-D5B9-3F7F-1B96D1E6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429000"/>
            <a:ext cx="10971428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9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1EDC5-F1AD-0BD3-D34D-1F098825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112E-AEA4-EA47-D1F5-85A97091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Power and Root Functions:</a:t>
            </a:r>
          </a:p>
          <a:p>
            <a:pPr marL="0" indent="0">
              <a:buNone/>
            </a:pPr>
            <a:r>
              <a:rPr lang="en-US" sz="2400" b="1" dirty="0"/>
              <a:t>1. </a:t>
            </a:r>
            <a:r>
              <a:rPr lang="es-ES" sz="2400" b="1" dirty="0" err="1"/>
              <a:t>pow</a:t>
            </a:r>
            <a:r>
              <a:rPr lang="es-ES" sz="2400" b="1" dirty="0"/>
              <a:t>(x, y) – </a:t>
            </a:r>
            <a:r>
              <a:rPr lang="es-ES" sz="2400" b="1" dirty="0" err="1">
                <a:solidFill>
                  <a:srgbClr val="C00000"/>
                </a:solidFill>
              </a:rPr>
              <a:t>Power</a:t>
            </a:r>
            <a:r>
              <a:rPr lang="es-ES" sz="2400" b="1" dirty="0"/>
              <a:t> (</a:t>
            </a:r>
            <a:r>
              <a:rPr lang="es-ES" sz="2400" b="1" dirty="0" err="1"/>
              <a:t>x^y</a:t>
            </a:r>
            <a:r>
              <a:rPr lang="es-ES" sz="2400" b="1" dirty="0"/>
              <a:t>)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r>
              <a:rPr lang="en-IN" sz="2400" b="1" dirty="0"/>
              <a:t>Syntax: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ABADE-B370-CA73-E934-05789022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85" y="2123438"/>
            <a:ext cx="5342857" cy="6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EBBF1-94C5-62BE-4B62-B97CF7DB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0" y="3541223"/>
            <a:ext cx="10694071" cy="21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73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61A93-26E1-97CD-86D9-BF0D782A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1CCFD-4710-2A20-F0CD-DF5DE920D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sqrt(x) – </a:t>
            </a:r>
            <a:r>
              <a:rPr lang="en-US" sz="2400" b="1" dirty="0">
                <a:solidFill>
                  <a:srgbClr val="C00000"/>
                </a:solidFill>
              </a:rPr>
              <a:t>Square Root</a:t>
            </a:r>
          </a:p>
          <a:p>
            <a:pPr marL="0" indent="0">
              <a:buNone/>
            </a:pPr>
            <a:r>
              <a:rPr lang="en-US" sz="2400" b="1" dirty="0"/>
              <a:t>Syntax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8F45D-5D8D-11AB-227A-B9C30DFC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85" y="1790743"/>
            <a:ext cx="4473770" cy="745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C2C61-96D6-794C-3488-849A21F8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9" y="3515759"/>
            <a:ext cx="10858905" cy="23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1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41B70-B563-06AF-CE4F-A4C8BEE9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478-583A-64A6-0E1E-D9D3A76F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b="1" dirty="0" err="1"/>
              <a:t>cbrt</a:t>
            </a:r>
            <a:r>
              <a:rPr lang="en-US" sz="2400" b="1" dirty="0"/>
              <a:t>(x) – </a:t>
            </a:r>
            <a:r>
              <a:rPr lang="en-US" sz="2400" b="1" dirty="0">
                <a:solidFill>
                  <a:srgbClr val="C00000"/>
                </a:solidFill>
              </a:rPr>
              <a:t>Cube Root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7EE80-1A70-C378-6C5F-CDCD0FD6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24" y="1611809"/>
            <a:ext cx="4380952" cy="6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455D-4978-3CEC-7AD2-F450F04A4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211285"/>
            <a:ext cx="10900496" cy="2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10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AA89-583A-D553-06CE-436A50C79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225F-C714-4EC5-A507-F0014F5F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pt-BR" sz="2400" b="1" dirty="0"/>
              <a:t>exp(x) – </a:t>
            </a:r>
            <a:r>
              <a:rPr lang="pt-BR" sz="2400" b="1" dirty="0">
                <a:solidFill>
                  <a:srgbClr val="C00000"/>
                </a:solidFill>
              </a:rPr>
              <a:t>Exponential</a:t>
            </a:r>
            <a:r>
              <a:rPr lang="pt-BR" sz="2400" b="1" dirty="0"/>
              <a:t> (e^x)</a:t>
            </a: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857B0-1667-0DD3-1D6E-B8D0B180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24" y="1539695"/>
            <a:ext cx="4095238" cy="75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A3A7A-7428-11E0-F304-4DF38594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0" y="3145971"/>
            <a:ext cx="10518771" cy="25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512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FED7-FD99-302A-F519-48D0F90F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AC39-E4A0-4229-24E3-A047EB3B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</a:t>
            </a:r>
            <a:r>
              <a:rPr lang="pt-BR" sz="2400" b="1" dirty="0"/>
              <a:t>log(x) – Natural Logarithm (ln x)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55E9-F47E-5F8B-85E3-0E848521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43" y="1624057"/>
            <a:ext cx="4180952" cy="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4B231-3513-3A76-F22C-2C627B31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074570"/>
            <a:ext cx="11002984" cy="24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19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EE519-1169-5E9F-6A2B-EAB2CE86A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58F6E-4709-E851-B6CD-5EAA28817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06983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66AC-CBE4-B0F3-8A0A-56E5C2C2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D13B-9882-B11A-7AC2-80E06D2A1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668" y="354083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Types of Function Calls:</a:t>
            </a:r>
          </a:p>
          <a:p>
            <a:pPr marL="0" indent="0">
              <a:buNone/>
            </a:pPr>
            <a:r>
              <a:rPr lang="en-US" sz="2400" b="1" dirty="0"/>
              <a:t>1. Function Call with Arguments &amp; Return Value</a:t>
            </a:r>
            <a:r>
              <a:rPr lang="en-IN" sz="24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FE6CC-BF51-A8AC-C833-38C76DA0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86" y="1398899"/>
            <a:ext cx="8000427" cy="53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241AB-AB31-C141-EDA8-429D5B79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89F5-BE13-51DD-94A2-DE0CBDEBB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Function Call Without Arguments &amp; Without Return Value: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1338A-AB34-EFA9-F308-B9480BA1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57" y="1183257"/>
            <a:ext cx="8319514" cy="50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0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3E676-4F52-F4B1-131B-A4A3534D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1C93-2B97-F6FA-0361-58A4F31BA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Function Call Without Arguments &amp; With Return Value: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D3989-74A9-C4D6-77D4-CD0F4C68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96" y="1201895"/>
            <a:ext cx="7256848" cy="53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4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A8476-6CE7-F04F-F581-D9231D18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D500-6BC5-7F8A-2F8A-48123800A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Function Call With Arguments &amp; Without Return Value: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F43C-4547-84D7-0630-3C6C7BD4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09" y="1185657"/>
            <a:ext cx="9931163" cy="50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8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4D57D-4057-A4A3-93C8-184C8FB86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E1A4-575A-53F0-C5FA-799479E26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3E2FE-DB77-BFC5-CFF5-B9B9EC10D7C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617F699-4E31-0858-C3BF-21CAB2C2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C9E311-4679-7171-0F25-2EA2CFAC3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57" y="5431468"/>
              <a:ext cx="1241600" cy="140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098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9470-BCD9-C00F-91B2-36FFD685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DE53-14E9-EFCB-85D9-4C76E7F2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990600"/>
            <a:ext cx="10659110" cy="4201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What is Recursion?</a:t>
            </a:r>
          </a:p>
          <a:p>
            <a:pPr marL="0" indent="0">
              <a:buNone/>
            </a:pPr>
            <a:r>
              <a:rPr lang="en-US" sz="2800" dirty="0"/>
              <a:t>Recursion is a </a:t>
            </a:r>
            <a:r>
              <a:rPr lang="en-US" sz="2800" b="1" dirty="0"/>
              <a:t>programming technique </a:t>
            </a:r>
            <a:r>
              <a:rPr lang="en-US" sz="2800" dirty="0"/>
              <a:t>where a </a:t>
            </a:r>
            <a:r>
              <a:rPr lang="en-US" sz="2800" b="1" dirty="0">
                <a:solidFill>
                  <a:srgbClr val="C00000"/>
                </a:solidFill>
              </a:rPr>
              <a:t>function calls itself </a:t>
            </a:r>
            <a:r>
              <a:rPr lang="en-US" sz="2800" dirty="0"/>
              <a:t>to solve smaller instances of the same problem. The </a:t>
            </a:r>
            <a:r>
              <a:rPr lang="en-US" sz="2800" b="1" dirty="0">
                <a:solidFill>
                  <a:srgbClr val="C00000"/>
                </a:solidFill>
              </a:rPr>
              <a:t>function continues calling itself </a:t>
            </a:r>
            <a:r>
              <a:rPr lang="en-US" sz="2800" b="1" dirty="0"/>
              <a:t>until it reaches </a:t>
            </a:r>
            <a:r>
              <a:rPr lang="en-US" sz="2800" dirty="0"/>
              <a:t>a </a:t>
            </a:r>
            <a:r>
              <a:rPr lang="en-US" sz="2800" b="1" dirty="0">
                <a:solidFill>
                  <a:srgbClr val="C00000"/>
                </a:solidFill>
              </a:rPr>
              <a:t>base case</a:t>
            </a:r>
            <a:r>
              <a:rPr lang="en-US" sz="2800" dirty="0"/>
              <a:t>, </a:t>
            </a:r>
            <a:r>
              <a:rPr lang="en-US" sz="2800" b="1" dirty="0"/>
              <a:t>which stops further recursion.</a:t>
            </a:r>
          </a:p>
          <a:p>
            <a:pPr marL="0" indent="0">
              <a:buNone/>
            </a:pPr>
            <a:r>
              <a:rPr lang="en-US" sz="2800" dirty="0"/>
              <a:t>When a function </a:t>
            </a:r>
            <a:r>
              <a:rPr lang="en-US" sz="2800" b="1" dirty="0"/>
              <a:t>calls by itself </a:t>
            </a:r>
            <a:r>
              <a:rPr lang="en-US" sz="2800" b="1" dirty="0">
                <a:solidFill>
                  <a:srgbClr val="C00000"/>
                </a:solidFill>
              </a:rPr>
              <a:t>again and again </a:t>
            </a:r>
            <a:r>
              <a:rPr lang="en-US" sz="2800" dirty="0"/>
              <a:t>until and unless a </a:t>
            </a:r>
            <a:r>
              <a:rPr lang="en-US" sz="2800" b="1" dirty="0">
                <a:solidFill>
                  <a:srgbClr val="C00000"/>
                </a:solidFill>
              </a:rPr>
              <a:t>base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C00000"/>
                </a:solidFill>
              </a:rPr>
              <a:t>exit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condition</a:t>
            </a:r>
            <a:r>
              <a:rPr lang="en-US" sz="2800" dirty="0"/>
              <a:t> is satisfied.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5908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5F411-81A4-142F-F726-F8A55B68B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1ED4-686C-D7D6-0E4F-32963CFCF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Syntax:</a:t>
            </a:r>
            <a:endParaRPr lang="en-IN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8A102-75A0-8DFA-C229-E13AFB75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" y="1599365"/>
            <a:ext cx="11049000" cy="36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3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6189-5231-57EF-E59F-B0F43C28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43825-BFC0-4E6F-580F-AF4E5DFAB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360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How Recursion Works?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Recursive Case: </a:t>
            </a:r>
            <a:r>
              <a:rPr lang="en-US" sz="2800" dirty="0"/>
              <a:t>The </a:t>
            </a:r>
            <a:r>
              <a:rPr lang="en-US" sz="2800" b="1" dirty="0"/>
              <a:t>function calls itself with </a:t>
            </a:r>
            <a:r>
              <a:rPr lang="en-US" sz="2800" b="1" dirty="0">
                <a:solidFill>
                  <a:srgbClr val="C00000"/>
                </a:solidFill>
              </a:rPr>
              <a:t>modified parameters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Base Case: </a:t>
            </a:r>
            <a:r>
              <a:rPr lang="en-US" sz="2800" dirty="0"/>
              <a:t>A </a:t>
            </a:r>
            <a:r>
              <a:rPr lang="en-US" sz="2800" b="1" dirty="0"/>
              <a:t>condition that </a:t>
            </a:r>
            <a:r>
              <a:rPr lang="en-US" sz="2800" b="1" dirty="0">
                <a:solidFill>
                  <a:srgbClr val="C00000"/>
                </a:solidFill>
              </a:rPr>
              <a:t>stops</a:t>
            </a:r>
            <a:r>
              <a:rPr lang="en-US" sz="2800" b="1" dirty="0"/>
              <a:t> the recursion </a:t>
            </a:r>
            <a:r>
              <a:rPr lang="en-US" sz="2800" dirty="0"/>
              <a:t>to prevent </a:t>
            </a:r>
            <a:r>
              <a:rPr lang="en-US" sz="2800" b="1" dirty="0">
                <a:solidFill>
                  <a:srgbClr val="C00000"/>
                </a:solidFill>
              </a:rPr>
              <a:t>infinite loops.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Stack Memory Usage: </a:t>
            </a:r>
            <a:r>
              <a:rPr lang="en-US" sz="2800" dirty="0"/>
              <a:t>Each recursive call is stored in the </a:t>
            </a:r>
            <a:r>
              <a:rPr lang="en-US" sz="2800" b="1" dirty="0">
                <a:solidFill>
                  <a:srgbClr val="C00000"/>
                </a:solidFill>
              </a:rPr>
              <a:t>call stack</a:t>
            </a:r>
            <a:r>
              <a:rPr lang="en-US" sz="2800" dirty="0"/>
              <a:t>, and execution returns when the base case is reached.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494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E5C7C-E2DE-4E20-3CBC-7E73EA5C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6F66-E0A0-AAFA-1044-5E4D835E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97" y="250372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</a:t>
            </a:r>
            <a:r>
              <a:rPr lang="en-US" sz="2400" b="1" dirty="0">
                <a:solidFill>
                  <a:srgbClr val="C00000"/>
                </a:solidFill>
              </a:rPr>
              <a:t>Factorial</a:t>
            </a:r>
            <a:r>
              <a:rPr lang="en-US" sz="2400" b="1" dirty="0"/>
              <a:t> Using Recursion: </a:t>
            </a:r>
            <a:r>
              <a:rPr lang="en-US" sz="2400" dirty="0"/>
              <a:t>The factorial of a number n is </a:t>
            </a:r>
            <a:r>
              <a:rPr lang="en-US" sz="2400" b="1" dirty="0"/>
              <a:t>n * (n-1) * (n-2) * ... * 1.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CDF8E-5351-9EEF-6F13-74AD0837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1346"/>
          <a:stretch/>
        </p:blipFill>
        <p:spPr>
          <a:xfrm>
            <a:off x="2267128" y="782158"/>
            <a:ext cx="7439848" cy="57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D0F8E-6931-0D0B-2F98-94F390D4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A3BF3-B842-2596-C40A-D9D4719C1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01486"/>
            <a:ext cx="10659110" cy="3907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Modular Programming:</a:t>
            </a:r>
          </a:p>
          <a:p>
            <a:pPr marL="0" indent="0">
              <a:buNone/>
            </a:pPr>
            <a:r>
              <a:rPr lang="en-US" sz="2400" dirty="0"/>
              <a:t>Modular programming is a </a:t>
            </a:r>
            <a:r>
              <a:rPr lang="en-US" sz="2400" b="1" dirty="0">
                <a:solidFill>
                  <a:srgbClr val="C00000"/>
                </a:solidFill>
              </a:rPr>
              <a:t>software design technique </a:t>
            </a:r>
            <a:r>
              <a:rPr lang="en-US" sz="2400" dirty="0"/>
              <a:t>that emphasizes </a:t>
            </a:r>
            <a:r>
              <a:rPr lang="en-US" sz="2400" b="1" dirty="0"/>
              <a:t>breaking down a program into </a:t>
            </a:r>
            <a:r>
              <a:rPr lang="en-US" sz="2400" b="1" dirty="0">
                <a:solidFill>
                  <a:srgbClr val="C00000"/>
                </a:solidFill>
              </a:rPr>
              <a:t>smaller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self-contained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reusable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modules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Each module is responsible for a </a:t>
            </a:r>
            <a:r>
              <a:rPr lang="en-US" sz="2400" b="1" dirty="0"/>
              <a:t>specific functionality </a:t>
            </a:r>
            <a:r>
              <a:rPr lang="en-US" sz="2400" dirty="0"/>
              <a:t>and can be </a:t>
            </a:r>
            <a:r>
              <a:rPr lang="en-US" sz="2400" b="1" dirty="0">
                <a:solidFill>
                  <a:srgbClr val="C00000"/>
                </a:solidFill>
              </a:rPr>
              <a:t>independently</a:t>
            </a:r>
            <a:r>
              <a:rPr lang="en-US" sz="2400" dirty="0"/>
              <a:t> </a:t>
            </a:r>
            <a:r>
              <a:rPr lang="en-US" sz="2400" b="1" dirty="0"/>
              <a:t>developed</a:t>
            </a:r>
            <a:r>
              <a:rPr lang="en-US" sz="2400" dirty="0"/>
              <a:t>, </a:t>
            </a:r>
            <a:r>
              <a:rPr lang="en-US" sz="2400" b="1" dirty="0"/>
              <a:t>tested</a:t>
            </a:r>
            <a:r>
              <a:rPr lang="en-US" sz="2400" dirty="0"/>
              <a:t>, and </a:t>
            </a:r>
            <a:r>
              <a:rPr lang="en-US" sz="2400" b="1" dirty="0"/>
              <a:t>maintained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53345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3DF9-2AB7-C351-471F-1BBB74A6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36F9-09B2-420D-EAE7-DEBAAD66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97" y="250372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1: </a:t>
            </a:r>
            <a:r>
              <a:rPr lang="en-US" sz="2400" b="1" dirty="0">
                <a:solidFill>
                  <a:srgbClr val="C00000"/>
                </a:solidFill>
              </a:rPr>
              <a:t>Factorial</a:t>
            </a:r>
            <a:r>
              <a:rPr lang="en-US" sz="2400" b="1" dirty="0"/>
              <a:t> Using Recursion: </a:t>
            </a:r>
            <a:r>
              <a:rPr lang="en-US" sz="2400" dirty="0"/>
              <a:t>The factorial of a number n is </a:t>
            </a:r>
            <a:r>
              <a:rPr lang="en-US" sz="2400" b="1" dirty="0"/>
              <a:t>n * (n-1) * (n-2) * ... * 1.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5313C-27F9-CC5E-ECEE-E85D7AD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874"/>
          <a:stretch/>
        </p:blipFill>
        <p:spPr>
          <a:xfrm>
            <a:off x="946172" y="1312408"/>
            <a:ext cx="10370435" cy="49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11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1E78-B6D6-79B2-6FA5-D0B30CB84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A603-B9D4-473A-DD5F-B1603122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25" y="908632"/>
            <a:ext cx="5656218" cy="637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Execution Steps for factorial(5)</a:t>
            </a:r>
          </a:p>
          <a:p>
            <a:pPr marL="0" indent="0">
              <a:buNone/>
            </a:pP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B03AD-98ED-8640-AA68-08140C99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49"/>
          <a:stretch/>
        </p:blipFill>
        <p:spPr>
          <a:xfrm>
            <a:off x="399109" y="2234887"/>
            <a:ext cx="5130834" cy="32004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2B38A9-4D06-9890-FF13-CE55132FFB2A}"/>
              </a:ext>
            </a:extLst>
          </p:cNvPr>
          <p:cNvSpPr txBox="1">
            <a:spLocks/>
          </p:cNvSpPr>
          <p:nvPr/>
        </p:nvSpPr>
        <p:spPr>
          <a:xfrm>
            <a:off x="8168640" y="908632"/>
            <a:ext cx="1878875" cy="63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Returns</a:t>
            </a:r>
            <a:endParaRPr lang="en-IN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35AC8-734A-CBF9-49BC-0244E12D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41" y="2436015"/>
            <a:ext cx="5055655" cy="27703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585D74-91DC-980E-14B4-CFBA2707137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529943" y="3821168"/>
            <a:ext cx="905598" cy="1395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7A79C-1D94-BF61-DA6E-D18BE3DE1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E39B-E890-E0B5-8840-F30426A53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967439"/>
            <a:ext cx="6962503" cy="4725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Types of Recursion:</a:t>
            </a:r>
          </a:p>
          <a:p>
            <a:pPr marL="457200" indent="-457200">
              <a:buAutoNum type="arabicPeriod"/>
            </a:pPr>
            <a:r>
              <a:rPr lang="en-US" sz="2400" b="1" dirty="0"/>
              <a:t>Direct Recursion: </a:t>
            </a:r>
            <a:r>
              <a:rPr lang="en-US" sz="2400" dirty="0"/>
              <a:t>A function directly calls itself.</a:t>
            </a:r>
          </a:p>
          <a:p>
            <a:pPr marL="457200" indent="-457200">
              <a:buAutoNum type="arabicPeriod"/>
            </a:pPr>
            <a:r>
              <a:rPr lang="en-US" sz="2400" b="1" dirty="0"/>
              <a:t>Indirect Recursion: </a:t>
            </a:r>
            <a:r>
              <a:rPr lang="en-US" sz="2400" dirty="0"/>
              <a:t>A function calls another function, which in turn calls the first function.</a:t>
            </a:r>
            <a:endParaRPr lang="en-IN" sz="2400" dirty="0"/>
          </a:p>
          <a:p>
            <a:pPr marL="457200" lvl="1" indent="0">
              <a:buNone/>
            </a:pPr>
            <a:r>
              <a:rPr lang="en-IN" sz="2200" b="1" dirty="0"/>
              <a:t>Example: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14718-A9C1-390C-FAC9-2935B840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617" y="967439"/>
            <a:ext cx="3657143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1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21D37-8DD3-3DFE-7682-9091EE226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714A5-F77D-9FF7-9A1D-0990BE519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Advantages of Recursion:</a:t>
            </a:r>
          </a:p>
          <a:p>
            <a:r>
              <a:rPr lang="en-IN" sz="2400" dirty="0"/>
              <a:t>Simplifies Complex Problems: Recursion provides a cleaner and more intuitive approach to problems like tree traversal, factorial, Fibonacci, etc.</a:t>
            </a:r>
          </a:p>
          <a:p>
            <a:r>
              <a:rPr lang="en-IN" sz="2400" dirty="0"/>
              <a:t>Reduces Code Size: Eliminates the need for loops in certain cases.</a:t>
            </a:r>
          </a:p>
          <a:p>
            <a:r>
              <a:rPr lang="en-IN" sz="2400" dirty="0"/>
              <a:t>Useful in Data Structures: Helps in recursion-heavy operations like traversing trees, graphs, and sorting algorithms (e.g., </a:t>
            </a:r>
            <a:r>
              <a:rPr lang="en-IN" sz="2400" dirty="0" err="1"/>
              <a:t>QuickSort</a:t>
            </a:r>
            <a:r>
              <a:rPr lang="en-IN" sz="2400" dirty="0"/>
              <a:t>, </a:t>
            </a:r>
            <a:r>
              <a:rPr lang="en-IN" sz="2400" dirty="0" err="1"/>
              <a:t>MergeSort</a:t>
            </a:r>
            <a:r>
              <a:rPr lang="en-IN" sz="2400" dirty="0"/>
              <a:t>).</a:t>
            </a:r>
          </a:p>
          <a:p>
            <a:pPr marL="0" indent="0">
              <a:buNone/>
            </a:pPr>
            <a:endParaRPr lang="en-IN" sz="800" dirty="0"/>
          </a:p>
          <a:p>
            <a:pPr marL="0" indent="0">
              <a:buNone/>
            </a:pPr>
            <a:r>
              <a:rPr lang="en-US" sz="2400" b="1" dirty="0"/>
              <a:t>Disadvantages of Recursion:</a:t>
            </a:r>
          </a:p>
          <a:p>
            <a:r>
              <a:rPr lang="en-US" sz="2400" dirty="0"/>
              <a:t>High Memory Usage: Each recursive call adds a new frame to the stack, leading to stack overflow if not handled properly.</a:t>
            </a:r>
          </a:p>
          <a:p>
            <a:r>
              <a:rPr lang="en-US" sz="2400" dirty="0"/>
              <a:t>Performance Issues: Recursive functions can be slower than iterative solutions due to repeated function calls.</a:t>
            </a:r>
          </a:p>
          <a:p>
            <a:r>
              <a:rPr lang="en-US" sz="2400" dirty="0"/>
              <a:t>Difficult to Debug: Understanding the flow of recursion can be tricky.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76364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F6CA-DEE1-0F32-C8AA-C7234F5F1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675A-B212-F429-7853-02EAFCF7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754" y="2645229"/>
            <a:ext cx="10659110" cy="1175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C00000"/>
                </a:solidFill>
              </a:rPr>
              <a:t>Binary Search </a:t>
            </a:r>
            <a:r>
              <a:rPr lang="en-US" sz="4800" b="1" dirty="0"/>
              <a:t>using recursive functions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759483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DB35-AD24-1E3C-B341-13E621F5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3F6B-E142-B802-D5A1-9E54FC7EF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Binary Search:</a:t>
            </a:r>
          </a:p>
          <a:p>
            <a:pPr marL="0" indent="0">
              <a:buNone/>
            </a:pPr>
            <a:r>
              <a:rPr lang="en-US" sz="2400" dirty="0"/>
              <a:t>Binary Search is an </a:t>
            </a:r>
            <a:r>
              <a:rPr lang="en-US" sz="2400" b="1" dirty="0">
                <a:solidFill>
                  <a:srgbClr val="C00000"/>
                </a:solidFill>
              </a:rPr>
              <a:t>efficient algorithm </a:t>
            </a:r>
            <a:r>
              <a:rPr lang="en-US" sz="2400" dirty="0"/>
              <a:t>for finding the position of a target element (key) in a </a:t>
            </a:r>
            <a:r>
              <a:rPr lang="en-US" sz="2400" b="1" dirty="0">
                <a:solidFill>
                  <a:srgbClr val="C00000"/>
                </a:solidFill>
              </a:rPr>
              <a:t>sorted array</a:t>
            </a:r>
            <a:r>
              <a:rPr lang="en-US" sz="2400" dirty="0"/>
              <a:t>. It works by </a:t>
            </a:r>
            <a:r>
              <a:rPr lang="en-US" sz="2400" b="1" dirty="0"/>
              <a:t>repeatedly dividing </a:t>
            </a:r>
            <a:r>
              <a:rPr lang="en-US" sz="2400" dirty="0"/>
              <a:t>the search interval in half until the target is found or the interval becomes empty.</a:t>
            </a:r>
          </a:p>
          <a:p>
            <a:pPr marL="0" indent="0">
              <a:buNone/>
            </a:pPr>
            <a:r>
              <a:rPr lang="en-IN" sz="2400" b="1" dirty="0"/>
              <a:t>Characteristics of Binary Search: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Works only on sorted data</a:t>
            </a:r>
            <a:r>
              <a:rPr lang="en-IN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Time Complexity</a:t>
            </a:r>
            <a:r>
              <a:rPr lang="en-IN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Best Case</a:t>
            </a:r>
            <a:r>
              <a:rPr lang="en-IN" sz="2400" dirty="0"/>
              <a:t>: O(1) (if the middle element is the target).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Worst Case</a:t>
            </a:r>
            <a:r>
              <a:rPr lang="en-IN" sz="2400" dirty="0"/>
              <a:t>: O(</a:t>
            </a:r>
            <a:r>
              <a:rPr lang="en-IN" sz="2400" dirty="0" err="1"/>
              <a:t>log⁡n</a:t>
            </a:r>
            <a:r>
              <a:rPr lang="en-IN" sz="2400" dirty="0"/>
              <a:t>) (halving the search interval each step).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Average Case</a:t>
            </a:r>
            <a:r>
              <a:rPr lang="en-IN" sz="2400" dirty="0"/>
              <a:t>: O(</a:t>
            </a:r>
            <a:r>
              <a:rPr lang="en-IN" sz="2400" dirty="0" err="1"/>
              <a:t>log⁡n</a:t>
            </a:r>
            <a:r>
              <a:rPr lang="en-IN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Space Complexity</a:t>
            </a:r>
            <a:r>
              <a:rPr lang="en-IN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Iterative version: </a:t>
            </a:r>
            <a:r>
              <a:rPr lang="en-IN" sz="2400" dirty="0"/>
              <a:t>O(1)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Recursive version: </a:t>
            </a:r>
            <a:r>
              <a:rPr lang="en-IN" sz="2400" dirty="0"/>
              <a:t>O(</a:t>
            </a:r>
            <a:r>
              <a:rPr lang="en-IN" sz="2400" dirty="0" err="1"/>
              <a:t>log⁡n</a:t>
            </a:r>
            <a:r>
              <a:rPr lang="en-IN" sz="2400" dirty="0"/>
              <a:t>) (due to recursion stack).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3530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A41D-29CA-2A11-75B7-EBC4E11F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4569-229E-A31E-1437-4DB2DE1D0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2"/>
            <a:ext cx="10659110" cy="4615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Binary Search Works: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 with the </a:t>
            </a:r>
            <a:r>
              <a:rPr lang="en-US" sz="2400" b="1" dirty="0">
                <a:solidFill>
                  <a:srgbClr val="C00000"/>
                </a:solidFill>
              </a:rPr>
              <a:t>entire array </a:t>
            </a:r>
            <a:r>
              <a:rPr lang="en-US" sz="2400" dirty="0"/>
              <a:t>as the search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Find the </a:t>
            </a:r>
            <a:r>
              <a:rPr lang="en-US" sz="2400" b="1" dirty="0">
                <a:solidFill>
                  <a:srgbClr val="C00000"/>
                </a:solidFill>
              </a:rPr>
              <a:t>middle element </a:t>
            </a:r>
            <a:r>
              <a:rPr lang="en-US" sz="2400" dirty="0"/>
              <a:t>of the current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the middle element with the target: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</a:t>
            </a:r>
            <a:r>
              <a:rPr lang="en-US" sz="2400" b="1" dirty="0"/>
              <a:t>middle element is equal to the target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return its index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</a:t>
            </a:r>
            <a:r>
              <a:rPr lang="en-US" sz="2400" b="1" dirty="0">
                <a:solidFill>
                  <a:srgbClr val="C00000"/>
                </a:solidFill>
              </a:rPr>
              <a:t>target is smaller</a:t>
            </a:r>
            <a:r>
              <a:rPr lang="en-US" sz="2400" dirty="0"/>
              <a:t>, search in the left half of the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the </a:t>
            </a:r>
            <a:r>
              <a:rPr lang="en-US" sz="2400" b="1" dirty="0">
                <a:solidFill>
                  <a:srgbClr val="C00000"/>
                </a:solidFill>
              </a:rPr>
              <a:t>target is larger</a:t>
            </a:r>
            <a:r>
              <a:rPr lang="en-US" sz="2400" dirty="0"/>
              <a:t>, search in the right half of the interval.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Repeat steps 2 and 3 </a:t>
            </a:r>
            <a:r>
              <a:rPr lang="en-US" sz="2400" dirty="0"/>
              <a:t>until the target is found or the interval becomes empty (i.e., the low index exceeds the high index).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49966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D0F6-81A8-05C8-1BEF-5648DA3B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10A5-315C-E5B8-9F64-AD019EA7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Iterative Version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Initialize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to 0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to n−1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(array bounds).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While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 is less than or equal to high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Compute the middle index: </a:t>
            </a:r>
            <a:r>
              <a:rPr lang="en-IN" sz="2400" b="1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mid=low+(high−low)/2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 == 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mid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 &gt; 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left half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(high=mid−1).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00206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 &lt; 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right half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(low=mid+1).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interval becomes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empty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-1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(target not found).</a:t>
            </a:r>
          </a:p>
        </p:txBody>
      </p:sp>
    </p:spTree>
    <p:extLst>
      <p:ext uri="{BB962C8B-B14F-4D97-AF65-F5344CB8AC3E}">
        <p14:creationId xmlns:p14="http://schemas.microsoft.com/office/powerpoint/2010/main" val="91440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8659-5179-5459-711A-5FBFFFD6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B010B-6788-B030-2FD2-9FEE9E5ED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68829"/>
            <a:ext cx="10659110" cy="5512934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Recursive Version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 Case: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low&gt;high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-1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Compute the middle index: 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mid=low+(high−low)/2.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[mid]==key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return 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mid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Recursive Steps: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[mid]&gt;key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left half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</a:t>
            </a:r>
            <a:r>
              <a:rPr lang="en-IN" sz="2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arr</a:t>
            </a: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[mid]&lt;key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search in the </a:t>
            </a:r>
            <a:r>
              <a:rPr lang="en-IN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right half</a:t>
            </a: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955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977C8-7D39-74E7-D9B3-1D2339EF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AE28-118E-C2DF-E174-DC32A18ED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413657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2060"/>
                </a:solidFill>
              </a:rPr>
              <a:t>Recursive Implementation: </a:t>
            </a:r>
          </a:p>
          <a:p>
            <a:pPr marL="0" indent="0">
              <a:buNone/>
            </a:pP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36D01-11A4-3C30-4458-EA79A944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76556"/>
            <a:ext cx="12007121" cy="67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6C96A-E6D8-2A29-194E-A809D119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C45BB-AE4D-8F12-ED3B-FCF9334B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41614"/>
            <a:ext cx="10659110" cy="4974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Key Concepts of Modular Programming: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Modularity: </a:t>
            </a:r>
            <a:r>
              <a:rPr lang="en-US" sz="2400" dirty="0"/>
              <a:t>The program is divided into </a:t>
            </a:r>
            <a:r>
              <a:rPr lang="en-US" sz="2400" b="1" dirty="0">
                <a:solidFill>
                  <a:srgbClr val="C00000"/>
                </a:solidFill>
              </a:rPr>
              <a:t>separate modules</a:t>
            </a:r>
            <a:r>
              <a:rPr lang="en-US" sz="2400" dirty="0"/>
              <a:t>, each handling a specific part of the functionality.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Encapsulation: </a:t>
            </a:r>
            <a:r>
              <a:rPr lang="en-US" sz="2400" dirty="0"/>
              <a:t>Each module </a:t>
            </a:r>
            <a:r>
              <a:rPr lang="en-US" sz="2400" b="1" dirty="0">
                <a:solidFill>
                  <a:srgbClr val="C00000"/>
                </a:solidFill>
              </a:rPr>
              <a:t>hides its internal implementation </a:t>
            </a:r>
            <a:r>
              <a:rPr lang="en-US" sz="2400" dirty="0"/>
              <a:t>and exposes only the necessary functions or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Reusability: </a:t>
            </a:r>
            <a:r>
              <a:rPr lang="en-US" sz="2400" dirty="0"/>
              <a:t>Modules can be </a:t>
            </a:r>
            <a:r>
              <a:rPr lang="en-US" sz="2400" b="1" dirty="0">
                <a:solidFill>
                  <a:srgbClr val="C00000"/>
                </a:solidFill>
              </a:rPr>
              <a:t>reused in different parts of a program </a:t>
            </a:r>
            <a:r>
              <a:rPr lang="en-US" sz="2400" dirty="0"/>
              <a:t>or even in different programs.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Maintainability: </a:t>
            </a:r>
            <a:r>
              <a:rPr lang="en-US" sz="2400" dirty="0"/>
              <a:t>Since modules are independent, </a:t>
            </a:r>
            <a:r>
              <a:rPr lang="en-US" sz="2400" b="1" dirty="0">
                <a:solidFill>
                  <a:srgbClr val="C00000"/>
                </a:solidFill>
              </a:rPr>
              <a:t>debugging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modifying</a:t>
            </a:r>
            <a:r>
              <a:rPr lang="en-US" sz="2400" dirty="0"/>
              <a:t> the code becomes easier.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Scalability: </a:t>
            </a:r>
            <a:r>
              <a:rPr lang="en-US" sz="2400" dirty="0"/>
              <a:t>New </a:t>
            </a:r>
            <a:r>
              <a:rPr lang="en-US" sz="2400" b="1" dirty="0"/>
              <a:t>features can be added </a:t>
            </a:r>
            <a:r>
              <a:rPr lang="en-US" sz="2400" dirty="0"/>
              <a:t>without affecting existing modules significantly.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3620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D21B4-52BE-949D-89BC-0B36699D3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C1908-BC7C-1F12-0EF7-85D1700D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Main Method: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BD54F-39EC-BE70-E830-6144E860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94" y="1062037"/>
            <a:ext cx="8932225" cy="53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35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AE5F5-FEF7-F87A-9EE0-07B1E2EE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C8D7-2DBA-38C2-6FBF-06DCA38C0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848" y="2579914"/>
            <a:ext cx="4600303" cy="1698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dirty="0"/>
              <a:t>Pointers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95517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741E-6B9F-898A-3D2D-6A5E59CD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FA771-1F0D-7E33-799E-6B4FB3D9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849086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Pointers:</a:t>
            </a:r>
          </a:p>
          <a:p>
            <a:pPr marL="0" indent="0">
              <a:buNone/>
            </a:pPr>
            <a:r>
              <a:rPr lang="en-US" sz="2400" dirty="0"/>
              <a:t>A pointer in C </a:t>
            </a:r>
            <a:r>
              <a:rPr lang="en-US" sz="2400" b="1" dirty="0">
                <a:solidFill>
                  <a:srgbClr val="C00000"/>
                </a:solidFill>
              </a:rPr>
              <a:t>is a variable </a:t>
            </a:r>
            <a:r>
              <a:rPr lang="en-US" sz="2400" b="1" dirty="0"/>
              <a:t>that stores the </a:t>
            </a:r>
            <a:r>
              <a:rPr lang="en-US" sz="2400" b="1" dirty="0">
                <a:solidFill>
                  <a:srgbClr val="C00000"/>
                </a:solidFill>
              </a:rPr>
              <a:t>memory address of another variable</a:t>
            </a:r>
            <a:r>
              <a:rPr lang="en-US" sz="2400" dirty="0"/>
              <a:t>. </a:t>
            </a:r>
            <a:r>
              <a:rPr lang="en-US" sz="2400" b="1" dirty="0"/>
              <a:t>Instead of holding an </a:t>
            </a:r>
            <a:r>
              <a:rPr lang="en-US" sz="2400" b="1" dirty="0">
                <a:solidFill>
                  <a:srgbClr val="C00000"/>
                </a:solidFill>
              </a:rPr>
              <a:t>actual value</a:t>
            </a:r>
            <a:r>
              <a:rPr lang="en-US" sz="2400" dirty="0"/>
              <a:t>, a pointer holds the location where the value is stored.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Declaration of a Pointer: </a:t>
            </a:r>
            <a:r>
              <a:rPr lang="en-US" sz="2400" dirty="0"/>
              <a:t>To declare a pointer, use the </a:t>
            </a:r>
            <a:r>
              <a:rPr lang="en-US" sz="36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operator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Here, </a:t>
            </a:r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dirty="0"/>
              <a:t> is a </a:t>
            </a:r>
            <a:r>
              <a:rPr lang="en-US" sz="2400" b="1" dirty="0"/>
              <a:t>pointer to an </a:t>
            </a:r>
            <a:r>
              <a:rPr lang="en-US" sz="2400" b="1" dirty="0">
                <a:solidFill>
                  <a:srgbClr val="C00000"/>
                </a:solidFill>
              </a:rPr>
              <a:t>integer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FCDD4-4A18-33F4-0D51-A70F45CA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20"/>
          <a:stretch/>
        </p:blipFill>
        <p:spPr>
          <a:xfrm>
            <a:off x="1300843" y="3358051"/>
            <a:ext cx="9742714" cy="7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7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1FE1-61F2-41C1-42F6-6C044CDE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44B19-F4B9-C54F-05B3-186A6E727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Initializing a Pointer: </a:t>
            </a:r>
            <a:r>
              <a:rPr lang="en-US" sz="2400" dirty="0"/>
              <a:t>A pointer is initialized using the </a:t>
            </a:r>
            <a:r>
              <a:rPr lang="en-US" sz="2400" b="1" dirty="0">
                <a:solidFill>
                  <a:srgbClr val="C00000"/>
                </a:solidFill>
              </a:rPr>
              <a:t>address-of</a:t>
            </a:r>
            <a:r>
              <a:rPr lang="en-US" sz="2400" dirty="0"/>
              <a:t> (</a:t>
            </a:r>
            <a:r>
              <a:rPr lang="en-US" sz="2400" b="1" dirty="0"/>
              <a:t>&amp;</a:t>
            </a:r>
            <a:r>
              <a:rPr lang="en-US" sz="2400" dirty="0"/>
              <a:t>) </a:t>
            </a:r>
            <a:r>
              <a:rPr lang="en-US" sz="2400" b="1" dirty="0"/>
              <a:t>operator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&amp;x </a:t>
            </a:r>
            <a:r>
              <a:rPr lang="en-US" sz="2400" dirty="0"/>
              <a:t>gives the </a:t>
            </a:r>
            <a:r>
              <a:rPr lang="en-US" sz="2400" b="1" dirty="0">
                <a:solidFill>
                  <a:srgbClr val="C00000"/>
                </a:solidFill>
              </a:rPr>
              <a:t>memory address of x</a:t>
            </a:r>
          </a:p>
          <a:p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dirty="0"/>
              <a:t> stores this address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380A4-61C6-ABAD-AA38-4829264D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74" y="1466285"/>
            <a:ext cx="10427076" cy="15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7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FB2CE-5312-F4B2-1463-C5E55C30B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F8E18AC-903E-4B46-8CC0-FE20E612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DEE38FB-0763-470C-8A5E-44456B513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1439-FC22-57BD-6772-5045E15E5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19" y="1245312"/>
            <a:ext cx="5947652" cy="61639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sp>
        <p:nvSpPr>
          <p:cNvPr id="1035" name="Oval 1">
            <a:extLst>
              <a:ext uri="{FF2B5EF4-FFF2-40B4-BE49-F238E27FC236}">
                <a16:creationId xmlns:a16="http://schemas.microsoft.com/office/drawing/2014/main" id="{F1D6E6C0-11C7-4A38-BD12-80741960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decorative circles">
            <a:extLst>
              <a:ext uri="{FF2B5EF4-FFF2-40B4-BE49-F238E27FC236}">
                <a16:creationId xmlns:a16="http://schemas.microsoft.com/office/drawing/2014/main" id="{2B16E781-E64A-4007-B0F1-5A50135A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6F5849D6-7C1F-435A-8BEB-2A37173B6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9C6C5D90-0568-4F1C-9392-536D4E32E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E069E425-421F-469A-9C32-9FB5C16E5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4C31A526-345A-4A63-BA59-FF91204E9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F27432B5-3C17-4415-B09A-67FCBD636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90E4DDCC-A5A9-4365-876A-7992F2CF4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BA5DB42D-36BB-41F6-A512-3AFDD33AD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E03F45BD-67A0-4732-B626-9ECB4B18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5E4173-F704-B6EB-F12F-48A2D050DA97}"/>
              </a:ext>
            </a:extLst>
          </p:cNvPr>
          <p:cNvGrpSpPr/>
          <p:nvPr/>
        </p:nvGrpSpPr>
        <p:grpSpPr>
          <a:xfrm>
            <a:off x="6498771" y="1995362"/>
            <a:ext cx="5414668" cy="2492961"/>
            <a:chOff x="1055914" y="1829647"/>
            <a:chExt cx="5414668" cy="249296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3CDC7FA-D468-A9C6-6C4D-7D934BDF0558}"/>
                </a:ext>
              </a:extLst>
            </p:cNvPr>
            <p:cNvSpPr/>
            <p:nvPr/>
          </p:nvSpPr>
          <p:spPr>
            <a:xfrm>
              <a:off x="1055914" y="2383971"/>
              <a:ext cx="1861457" cy="8490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D934E7-3D0D-71BE-84A8-3E2110B0112B}"/>
                </a:ext>
              </a:extLst>
            </p:cNvPr>
            <p:cNvSpPr txBox="1"/>
            <p:nvPr/>
          </p:nvSpPr>
          <p:spPr>
            <a:xfrm>
              <a:off x="1530370" y="2516126"/>
              <a:ext cx="9125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fff4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59781BB-43F6-5455-BA4C-1B1A59862BF1}"/>
                </a:ext>
              </a:extLst>
            </p:cNvPr>
            <p:cNvSpPr/>
            <p:nvPr/>
          </p:nvSpPr>
          <p:spPr>
            <a:xfrm>
              <a:off x="4198871" y="2383970"/>
              <a:ext cx="1861457" cy="8490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F2A903-8C43-09E2-162E-73643024A307}"/>
                </a:ext>
              </a:extLst>
            </p:cNvPr>
            <p:cNvSpPr txBox="1"/>
            <p:nvPr/>
          </p:nvSpPr>
          <p:spPr>
            <a:xfrm>
              <a:off x="4793818" y="2516126"/>
              <a:ext cx="671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2</a:t>
              </a:r>
              <a:r>
                <a:rPr lang="en-US" sz="3200" b="1">
                  <a:solidFill>
                    <a:schemeClr val="bg1"/>
                  </a:solidFill>
                </a:rPr>
                <a:t>0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4FB60-6A2C-16D3-D70C-E357340C48CA}"/>
                </a:ext>
              </a:extLst>
            </p:cNvPr>
            <p:cNvSpPr txBox="1"/>
            <p:nvPr/>
          </p:nvSpPr>
          <p:spPr>
            <a:xfrm>
              <a:off x="4785283" y="1869974"/>
              <a:ext cx="754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fff4</a:t>
              </a:r>
              <a:endParaRPr lang="en-IN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39663-E857-1633-1569-D13680806296}"/>
                </a:ext>
              </a:extLst>
            </p:cNvPr>
            <p:cNvSpPr txBox="1"/>
            <p:nvPr/>
          </p:nvSpPr>
          <p:spPr>
            <a:xfrm>
              <a:off x="4497452" y="3316167"/>
              <a:ext cx="1330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number</a:t>
              </a:r>
              <a:endParaRPr lang="en-IN" sz="2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8250EA-6D3D-36A6-3016-0340C720EE6A}"/>
                </a:ext>
              </a:extLst>
            </p:cNvPr>
            <p:cNvSpPr txBox="1"/>
            <p:nvPr/>
          </p:nvSpPr>
          <p:spPr>
            <a:xfrm>
              <a:off x="1249411" y="3819204"/>
              <a:ext cx="1474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(Pointer)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94D2D-0F71-9842-7B75-76939C175BA0}"/>
                </a:ext>
              </a:extLst>
            </p:cNvPr>
            <p:cNvSpPr txBox="1"/>
            <p:nvPr/>
          </p:nvSpPr>
          <p:spPr>
            <a:xfrm>
              <a:off x="3938604" y="3860943"/>
              <a:ext cx="2531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(Normal Variable)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14B68-5C06-19EE-6DC7-B9AB4C11510F}"/>
                </a:ext>
              </a:extLst>
            </p:cNvPr>
            <p:cNvSpPr txBox="1"/>
            <p:nvPr/>
          </p:nvSpPr>
          <p:spPr>
            <a:xfrm>
              <a:off x="1551770" y="1829647"/>
              <a:ext cx="891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aaa3</a:t>
              </a:r>
              <a:endParaRPr lang="en-IN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035E88-DBDF-A9F4-0F9A-B523F1A22137}"/>
                </a:ext>
              </a:extLst>
            </p:cNvPr>
            <p:cNvSpPr txBox="1"/>
            <p:nvPr/>
          </p:nvSpPr>
          <p:spPr>
            <a:xfrm>
              <a:off x="1649095" y="3263354"/>
              <a:ext cx="754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ptr</a:t>
              </a:r>
              <a:endParaRPr lang="en-IN" sz="2400" b="1" dirty="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3510A7D3-3D66-B324-DF6C-7A79CD21FC0E}"/>
                </a:ext>
              </a:extLst>
            </p:cNvPr>
            <p:cNvCxnSpPr>
              <a:stCxn id="2" idx="3"/>
              <a:endCxn id="7" idx="1"/>
            </p:cNvCxnSpPr>
            <p:nvPr/>
          </p:nvCxnSpPr>
          <p:spPr>
            <a:xfrm flipV="1">
              <a:off x="2917371" y="2100807"/>
              <a:ext cx="1867912" cy="70770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black rectangular with white text&#10;&#10;AI-generated content may be incorrect.">
            <a:extLst>
              <a:ext uri="{FF2B5EF4-FFF2-40B4-BE49-F238E27FC236}">
                <a16:creationId xmlns:a16="http://schemas.microsoft.com/office/drawing/2014/main" id="{80A483E0-67BB-434A-D99F-CCA99B8AA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5" y="1915808"/>
            <a:ext cx="49720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10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783B3-1680-D0E2-083A-340ACA73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EFBA7-0015-33E7-0655-96BD8CAD0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4" y="1001486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Dereferencing a Pointer: </a:t>
            </a:r>
            <a:r>
              <a:rPr lang="en-US" sz="2400" dirty="0"/>
              <a:t>To access the </a:t>
            </a:r>
            <a:r>
              <a:rPr lang="en-US" sz="2400" b="1" dirty="0">
                <a:solidFill>
                  <a:srgbClr val="C00000"/>
                </a:solidFill>
              </a:rPr>
              <a:t>value stored at the memory address</a:t>
            </a:r>
            <a:r>
              <a:rPr lang="en-US" sz="2400" dirty="0"/>
              <a:t>, use the </a:t>
            </a:r>
            <a:r>
              <a:rPr lang="en-US" sz="32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 (</a:t>
            </a:r>
            <a:r>
              <a:rPr lang="en-US" sz="2400" b="1" dirty="0"/>
              <a:t>dereference</a:t>
            </a:r>
            <a:r>
              <a:rPr lang="en-US" sz="2400" dirty="0"/>
              <a:t>) operator: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Here, 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/>
              <a:t>fetches the value stored at the address held by </a:t>
            </a:r>
            <a:r>
              <a:rPr lang="en-US" sz="2400" b="1" dirty="0" err="1"/>
              <a:t>ptr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BE2BD-2CB2-62D9-4228-31EE058D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18" y="2317202"/>
            <a:ext cx="9482761" cy="8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27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7183-FC0C-3BEF-1D8C-B5087853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82E3E-A48E-BFDE-620D-82BFE94A2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NULL Pointers: </a:t>
            </a:r>
            <a:r>
              <a:rPr lang="en-US" sz="2400" dirty="0"/>
              <a:t>A NULL pointer </a:t>
            </a:r>
            <a:r>
              <a:rPr lang="en-US" sz="2400" b="1" dirty="0">
                <a:solidFill>
                  <a:srgbClr val="C00000"/>
                </a:solidFill>
              </a:rPr>
              <a:t>points to nothing </a:t>
            </a:r>
            <a:r>
              <a:rPr lang="en-US" sz="2400" dirty="0"/>
              <a:t>and is often used for </a:t>
            </a:r>
            <a:r>
              <a:rPr lang="en-US" sz="2400" b="1" dirty="0"/>
              <a:t>safety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0B91E-0999-F46D-233F-057AD0A8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52" y="1767085"/>
            <a:ext cx="6723505" cy="28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65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EFE4F-7EB4-CDC7-D6C8-03690BE5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1140-8378-226D-2B31-8ED3F2A4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8"/>
            <a:ext cx="10659110" cy="57667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Arrays and Pointers:</a:t>
            </a:r>
          </a:p>
          <a:p>
            <a:pPr marL="0" indent="0">
              <a:buNone/>
            </a:pPr>
            <a:r>
              <a:rPr lang="en-US" sz="2400" dirty="0"/>
              <a:t>In C, </a:t>
            </a:r>
            <a:r>
              <a:rPr lang="en-US" sz="2400" b="1" dirty="0"/>
              <a:t>pointers</a:t>
            </a:r>
            <a:r>
              <a:rPr lang="en-US" sz="2400" dirty="0"/>
              <a:t> and </a:t>
            </a:r>
            <a:r>
              <a:rPr lang="en-US" sz="2400" b="1" dirty="0"/>
              <a:t>arrays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closely related</a:t>
            </a:r>
            <a:r>
              <a:rPr lang="en-US" sz="2400" dirty="0"/>
              <a:t>. An array name acts as a </a:t>
            </a:r>
            <a:r>
              <a:rPr lang="en-US" sz="2400" b="1" dirty="0">
                <a:solidFill>
                  <a:srgbClr val="C00000"/>
                </a:solidFill>
              </a:rPr>
              <a:t>pointer to the first element</a:t>
            </a:r>
            <a:r>
              <a:rPr lang="en-US" sz="2400" dirty="0"/>
              <a:t> of the array, and pointers can be used to </a:t>
            </a:r>
            <a:r>
              <a:rPr lang="en-US" sz="2400" b="1" dirty="0">
                <a:solidFill>
                  <a:srgbClr val="C00000"/>
                </a:solidFill>
              </a:rPr>
              <a:t>traverse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manipulate</a:t>
            </a:r>
            <a:r>
              <a:rPr lang="en-US" sz="2400" dirty="0"/>
              <a:t> </a:t>
            </a:r>
            <a:r>
              <a:rPr lang="en-US" sz="2400" b="1" dirty="0"/>
              <a:t>arrays efficiently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1. Basics: How Arrays and Pointers are Related:</a:t>
            </a:r>
          </a:p>
          <a:p>
            <a:pPr marL="0" indent="0">
              <a:buNone/>
            </a:pPr>
            <a:r>
              <a:rPr lang="en-US" sz="2400" dirty="0"/>
              <a:t>When you </a:t>
            </a:r>
            <a:r>
              <a:rPr lang="en-US" sz="2400" b="1" dirty="0"/>
              <a:t>declare an array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arr</a:t>
            </a:r>
            <a:r>
              <a:rPr lang="en-US" sz="2400" dirty="0"/>
              <a:t> is the </a:t>
            </a:r>
            <a:r>
              <a:rPr lang="en-US" sz="2400" b="1" dirty="0"/>
              <a:t>name of the array</a:t>
            </a:r>
            <a:r>
              <a:rPr lang="en-US" sz="2400" dirty="0"/>
              <a:t>, but it is also a </a:t>
            </a:r>
            <a:r>
              <a:rPr lang="en-US" sz="2400" b="1" dirty="0"/>
              <a:t>constant</a:t>
            </a:r>
            <a:r>
              <a:rPr lang="en-US" sz="2400" b="1" dirty="0">
                <a:solidFill>
                  <a:srgbClr val="C00000"/>
                </a:solidFill>
              </a:rPr>
              <a:t> pointer </a:t>
            </a:r>
            <a:r>
              <a:rPr lang="en-US" sz="2400" b="1" dirty="0"/>
              <a:t>to the first element </a:t>
            </a:r>
            <a:r>
              <a:rPr lang="en-US" sz="2400" b="1" dirty="0">
                <a:solidFill>
                  <a:srgbClr val="C00000"/>
                </a:solidFill>
              </a:rPr>
              <a:t>(&amp;</a:t>
            </a:r>
            <a:r>
              <a:rPr lang="en-US" sz="2400" b="1" dirty="0" err="1">
                <a:solidFill>
                  <a:srgbClr val="C00000"/>
                </a:solidFill>
              </a:rPr>
              <a:t>arr</a:t>
            </a:r>
            <a:r>
              <a:rPr lang="en-US" sz="2400" b="1" dirty="0">
                <a:solidFill>
                  <a:srgbClr val="C00000"/>
                </a:solidFill>
              </a:rPr>
              <a:t>[0]).</a:t>
            </a:r>
          </a:p>
          <a:p>
            <a:r>
              <a:rPr lang="en-US" sz="2400" b="1" dirty="0" err="1"/>
              <a:t>arr</a:t>
            </a:r>
            <a:r>
              <a:rPr lang="en-US" sz="2400" b="1" dirty="0"/>
              <a:t>[</a:t>
            </a:r>
            <a:r>
              <a:rPr lang="en-US" sz="2400" b="1" dirty="0" err="1"/>
              <a:t>i</a:t>
            </a:r>
            <a:r>
              <a:rPr lang="en-US" sz="2400" b="1" dirty="0"/>
              <a:t>] </a:t>
            </a:r>
            <a:r>
              <a:rPr lang="en-US" sz="2400" dirty="0"/>
              <a:t>is equivalent to </a:t>
            </a:r>
            <a:r>
              <a:rPr lang="en-US" sz="2400" b="1" dirty="0">
                <a:solidFill>
                  <a:srgbClr val="C00000"/>
                </a:solidFill>
              </a:rPr>
              <a:t>*(</a:t>
            </a:r>
            <a:r>
              <a:rPr lang="en-US" sz="2400" b="1" dirty="0" err="1">
                <a:solidFill>
                  <a:srgbClr val="C00000"/>
                </a:solidFill>
              </a:rPr>
              <a:t>arr</a:t>
            </a:r>
            <a:r>
              <a:rPr lang="en-US" sz="2400" b="1" dirty="0">
                <a:solidFill>
                  <a:srgbClr val="C00000"/>
                </a:solidFill>
              </a:rPr>
              <a:t> + </a:t>
            </a:r>
            <a:r>
              <a:rPr lang="en-US" sz="2400" b="1" dirty="0" err="1">
                <a:solidFill>
                  <a:srgbClr val="C00000"/>
                </a:solidFill>
              </a:rPr>
              <a:t>i</a:t>
            </a:r>
            <a:r>
              <a:rPr lang="en-US" sz="2400" b="1" dirty="0">
                <a:solidFill>
                  <a:srgbClr val="C00000"/>
                </a:solidFill>
              </a:rPr>
              <a:t>), </a:t>
            </a:r>
            <a:r>
              <a:rPr lang="en-US" sz="2400" dirty="0"/>
              <a:t>which uses </a:t>
            </a:r>
            <a:r>
              <a:rPr lang="en-US" sz="2400" b="1" dirty="0"/>
              <a:t>pointer arithmetic</a:t>
            </a:r>
            <a:r>
              <a:rPr lang="en-US" sz="2400" dirty="0"/>
              <a:t>.</a:t>
            </a:r>
          </a:p>
          <a:p>
            <a:r>
              <a:rPr lang="en-IN" sz="2400" dirty="0"/>
              <a:t>The array itself is a pointer which holds the address of the 1</a:t>
            </a:r>
            <a:r>
              <a:rPr lang="en-IN" sz="2400" baseline="30000" dirty="0"/>
              <a:t>st</a:t>
            </a:r>
            <a:r>
              <a:rPr lang="en-IN" sz="2400" dirty="0"/>
              <a:t> element. In the above example </a:t>
            </a:r>
            <a:r>
              <a:rPr lang="en-IN" sz="2400" dirty="0" err="1"/>
              <a:t>arr</a:t>
            </a:r>
            <a:r>
              <a:rPr lang="en-IN" sz="2400" dirty="0"/>
              <a:t> holds the address of 10.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59FEB-0B1D-64AF-3FC4-E641321C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23" y="3142641"/>
            <a:ext cx="6809524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81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78A2-D0EA-1A94-F00C-9C10D29E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740D-8FCF-A30F-1C7F-42E8938E5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Accessing Array Elements Using Pointers:</a:t>
            </a:r>
          </a:p>
          <a:p>
            <a:pPr marL="0" indent="0">
              <a:buNone/>
            </a:pPr>
            <a:r>
              <a:rPr lang="en-US" sz="2400" dirty="0"/>
              <a:t>You can use a pointer to </a:t>
            </a:r>
            <a:r>
              <a:rPr lang="en-US" sz="2400" b="1" dirty="0"/>
              <a:t>iterate through an array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Using Pointers to Access Array Elements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FAC7E-007F-CF86-8882-9DD1A7AF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079959"/>
            <a:ext cx="9655628" cy="46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40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7DD0-E122-6D57-3451-7F008D2B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A061-5A0A-49FE-37D5-E3136075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Where,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b="1" dirty="0" err="1"/>
              <a:t>ptr</a:t>
            </a:r>
            <a:r>
              <a:rPr lang="en-US" sz="3200" b="1" dirty="0"/>
              <a:t> = </a:t>
            </a:r>
            <a:r>
              <a:rPr lang="en-US" sz="3200" b="1" dirty="0" err="1"/>
              <a:t>arr</a:t>
            </a:r>
            <a:r>
              <a:rPr lang="en-US" sz="3200" b="1" dirty="0"/>
              <a:t>; </a:t>
            </a:r>
            <a:r>
              <a:rPr lang="en-US" sz="3200" dirty="0"/>
              <a:t>→ </a:t>
            </a:r>
            <a:r>
              <a:rPr lang="en-US" sz="3200" dirty="0" err="1"/>
              <a:t>ptr</a:t>
            </a:r>
            <a:r>
              <a:rPr lang="en-US" sz="3200" dirty="0"/>
              <a:t> now stores the </a:t>
            </a:r>
            <a:r>
              <a:rPr lang="en-US" sz="3200" b="1" dirty="0"/>
              <a:t>address of </a:t>
            </a:r>
            <a:r>
              <a:rPr lang="en-US" sz="3200" b="1" dirty="0" err="1"/>
              <a:t>arr</a:t>
            </a:r>
            <a:r>
              <a:rPr lang="en-US" sz="3200" b="1" dirty="0"/>
              <a:t>[0].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b="1" dirty="0"/>
              <a:t>*</a:t>
            </a:r>
            <a:r>
              <a:rPr lang="en-US" sz="3200" b="1" dirty="0" err="1"/>
              <a:t>ptr</a:t>
            </a:r>
            <a:r>
              <a:rPr lang="en-US" sz="3200" b="1" dirty="0"/>
              <a:t> </a:t>
            </a:r>
            <a:r>
              <a:rPr lang="en-US" sz="3200" dirty="0"/>
              <a:t>→ Dereferences </a:t>
            </a:r>
            <a:r>
              <a:rPr lang="en-US" sz="3200" dirty="0" err="1"/>
              <a:t>ptr</a:t>
            </a:r>
            <a:r>
              <a:rPr lang="en-US" sz="3200" dirty="0"/>
              <a:t>, so *</a:t>
            </a:r>
            <a:r>
              <a:rPr lang="en-US" sz="3200" dirty="0" err="1"/>
              <a:t>ptr</a:t>
            </a:r>
            <a:r>
              <a:rPr lang="en-US" sz="3200" dirty="0"/>
              <a:t> = </a:t>
            </a:r>
            <a:r>
              <a:rPr lang="en-US" sz="3200" dirty="0" err="1"/>
              <a:t>arr</a:t>
            </a:r>
            <a:r>
              <a:rPr lang="en-US" sz="3200" dirty="0"/>
              <a:t>[0] = 10.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b="1" dirty="0"/>
              <a:t>*(</a:t>
            </a:r>
            <a:r>
              <a:rPr lang="en-US" sz="3200" b="1" dirty="0" err="1"/>
              <a:t>ptr</a:t>
            </a:r>
            <a:r>
              <a:rPr lang="en-US" sz="3200" b="1" dirty="0"/>
              <a:t> + 1) </a:t>
            </a:r>
            <a:r>
              <a:rPr lang="en-US" sz="3200" dirty="0"/>
              <a:t>→ Moves to the next element (</a:t>
            </a:r>
            <a:r>
              <a:rPr lang="en-US" sz="3200" dirty="0" err="1"/>
              <a:t>arr</a:t>
            </a:r>
            <a:r>
              <a:rPr lang="en-US" sz="3200" dirty="0"/>
              <a:t>[1] = 20).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6991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CA7A2-861B-2D9D-B8AF-C25F5EB4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013E-D7A1-8E76-A20B-6CD1AAF09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12" y="1012372"/>
            <a:ext cx="5194481" cy="3810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r>
              <a:rPr lang="en-US" sz="2400" b="1" dirty="0"/>
              <a:t>Advantages of Modular Programming</a:t>
            </a:r>
          </a:p>
          <a:p>
            <a:r>
              <a:rPr lang="en-US" b="1" dirty="0"/>
              <a:t>Improved Code Organization – </a:t>
            </a:r>
            <a:r>
              <a:rPr lang="en-US" dirty="0"/>
              <a:t>Easier to understand and navigate.</a:t>
            </a:r>
          </a:p>
          <a:p>
            <a:r>
              <a:rPr lang="en-US" b="1" dirty="0"/>
              <a:t>Faster Development – </a:t>
            </a:r>
            <a:r>
              <a:rPr lang="en-US" dirty="0"/>
              <a:t>Different developers can work on different modules simultaneously</a:t>
            </a:r>
            <a:r>
              <a:rPr lang="en-US" b="1" dirty="0"/>
              <a:t>.</a:t>
            </a:r>
          </a:p>
          <a:p>
            <a:r>
              <a:rPr lang="en-US" b="1" dirty="0"/>
              <a:t>Easier Debugging &amp; Testing </a:t>
            </a:r>
            <a:r>
              <a:rPr lang="en-US" dirty="0"/>
              <a:t>– Each module can be tested independently.</a:t>
            </a:r>
          </a:p>
          <a:p>
            <a:r>
              <a:rPr lang="en-US" b="1" dirty="0"/>
              <a:t>Code Reusability </a:t>
            </a:r>
            <a:r>
              <a:rPr lang="en-US" dirty="0"/>
              <a:t>– Modules can be used in multiple programs.</a:t>
            </a:r>
            <a:endParaRPr lang="en-IN" dirty="0"/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0AF21B9A-CE3B-18EF-E178-B59BBE48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" t="3333" r="3623" b="3175"/>
          <a:stretch/>
        </p:blipFill>
        <p:spPr>
          <a:xfrm>
            <a:off x="5950131" y="154012"/>
            <a:ext cx="5671457" cy="65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18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870F-4B44-8DD3-4719-BE89494C7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EB769-3176-45EE-1BF9-27513265E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Iterating Through an Array Using a Pointer:</a:t>
            </a:r>
          </a:p>
          <a:p>
            <a:pPr marL="0" indent="0">
              <a:buNone/>
            </a:pPr>
            <a:r>
              <a:rPr lang="en-US" sz="2400" dirty="0"/>
              <a:t>Instead of using </a:t>
            </a:r>
            <a:r>
              <a:rPr lang="en-US" sz="2400" b="1" dirty="0"/>
              <a:t>array indexing </a:t>
            </a:r>
            <a:r>
              <a:rPr lang="en-US" sz="2400" dirty="0"/>
              <a:t>(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]), we can use a </a:t>
            </a:r>
            <a:r>
              <a:rPr lang="en-US" sz="2400" b="1" dirty="0">
                <a:solidFill>
                  <a:srgbClr val="C00000"/>
                </a:solidFill>
              </a:rPr>
              <a:t>pointer to traverse the array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Using a Pointer to Iterate Over an Array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CD19B-DACA-E616-F7A2-2EB85FCB0E29}"/>
              </a:ext>
            </a:extLst>
          </p:cNvPr>
          <p:cNvSpPr txBox="1"/>
          <p:nvPr/>
        </p:nvSpPr>
        <p:spPr>
          <a:xfrm>
            <a:off x="9448800" y="2274838"/>
            <a:ext cx="28800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err="1"/>
              <a:t>arr</a:t>
            </a:r>
            <a:r>
              <a:rPr lang="en-IN" sz="2400" b="1" dirty="0"/>
              <a:t> + </a:t>
            </a:r>
            <a:r>
              <a:rPr lang="en-IN" sz="2400" b="1" dirty="0" err="1"/>
              <a:t>i</a:t>
            </a:r>
            <a:r>
              <a:rPr lang="en-IN" sz="2400" b="1" dirty="0"/>
              <a:t> </a:t>
            </a:r>
            <a:r>
              <a:rPr lang="en-IN" sz="2400" dirty="0"/>
              <a:t>moves the pointer </a:t>
            </a:r>
            <a:r>
              <a:rPr lang="en-IN" sz="2400" dirty="0" err="1"/>
              <a:t>i</a:t>
            </a:r>
            <a:r>
              <a:rPr lang="en-IN" sz="2400" dirty="0"/>
              <a:t> positions forward.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*(</a:t>
            </a:r>
            <a:r>
              <a:rPr lang="en-IN" sz="2400" dirty="0" err="1"/>
              <a:t>arr</a:t>
            </a:r>
            <a:r>
              <a:rPr lang="en-IN" sz="2400" dirty="0"/>
              <a:t> + </a:t>
            </a:r>
            <a:r>
              <a:rPr lang="en-IN" sz="2400" dirty="0" err="1"/>
              <a:t>i</a:t>
            </a:r>
            <a:r>
              <a:rPr lang="en-IN" sz="2400" dirty="0"/>
              <a:t>) </a:t>
            </a:r>
            <a:r>
              <a:rPr lang="en-IN" sz="2400" b="1" dirty="0"/>
              <a:t>accesses</a:t>
            </a:r>
            <a:r>
              <a:rPr lang="en-IN" sz="2400" dirty="0"/>
              <a:t> the </a:t>
            </a:r>
            <a:r>
              <a:rPr lang="en-IN" sz="2400" b="1" dirty="0"/>
              <a:t>value</a:t>
            </a:r>
            <a:r>
              <a:rPr lang="en-IN" sz="2400" dirty="0"/>
              <a:t> at that position.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00F83-1B2D-9E5B-69E5-E40A2C4C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5" y="2274838"/>
            <a:ext cx="7714895" cy="38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89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BC5D6-3925-C0CA-80E4-5DE60DE9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32CF-F52F-E362-1611-357B98E2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Pointer Arithmetic in Arrays:</a:t>
            </a:r>
          </a:p>
          <a:p>
            <a:pPr marL="0" indent="0">
              <a:buNone/>
            </a:pPr>
            <a:r>
              <a:rPr lang="en-US" sz="2400" dirty="0"/>
              <a:t>Pointer arithmetic works because </a:t>
            </a:r>
            <a:r>
              <a:rPr lang="en-US" sz="2400" b="1" dirty="0"/>
              <a:t>arrays are stored in </a:t>
            </a:r>
            <a:r>
              <a:rPr lang="en-US" sz="2400" b="1" dirty="0">
                <a:solidFill>
                  <a:srgbClr val="C00000"/>
                </a:solidFill>
              </a:rPr>
              <a:t>contiguous memory locations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b="1" dirty="0"/>
              <a:t>Pointer Operations:</a:t>
            </a:r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4D246C-63BE-F4F4-C15B-A755D2341365}"/>
              </a:ext>
            </a:extLst>
          </p:cNvPr>
          <p:cNvGraphicFramePr>
            <a:graphicFrameLocks noGrp="1"/>
          </p:cNvGraphicFramePr>
          <p:nvPr/>
        </p:nvGraphicFramePr>
        <p:xfrm>
          <a:off x="1197429" y="2569030"/>
          <a:ext cx="9427028" cy="3494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7771">
                  <a:extLst>
                    <a:ext uri="{9D8B030D-6E8A-4147-A177-3AD203B41FA5}">
                      <a16:colId xmlns:a16="http://schemas.microsoft.com/office/drawing/2014/main" val="2080959878"/>
                    </a:ext>
                  </a:extLst>
                </a:gridCol>
                <a:gridCol w="7119257">
                  <a:extLst>
                    <a:ext uri="{9D8B030D-6E8A-4147-A177-3AD203B41FA5}">
                      <a16:colId xmlns:a16="http://schemas.microsoft.com/office/drawing/2014/main" val="3107391859"/>
                    </a:ext>
                  </a:extLst>
                </a:gridCol>
              </a:tblGrid>
              <a:tr h="493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Operation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Meaning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323910"/>
                  </a:ext>
                </a:extLst>
              </a:tr>
              <a:tr h="10063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ptr</a:t>
                      </a:r>
                      <a:r>
                        <a:rPr lang="en-IN" sz="2400" kern="100" dirty="0">
                          <a:effectLst/>
                        </a:rPr>
                        <a:t> + 1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Moves to the next element (sizeof(data type) bytes forward)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366732"/>
                  </a:ext>
                </a:extLst>
              </a:tr>
              <a:tr h="493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ptr - 1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Moves to the previous element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2815030"/>
                  </a:ext>
                </a:extLst>
              </a:tr>
              <a:tr h="493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ptr++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Increments pointer (moves to next element)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0706969"/>
                  </a:ext>
                </a:extLst>
              </a:tr>
              <a:tr h="10063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ptr--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Decrements pointer (moves to previous element)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02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708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4C639-C049-2C5E-06C7-F724DCD2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0129-2F47-3792-6C79-C3925A7F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45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Passing Arrays to Functions Using Pointers:</a:t>
            </a:r>
          </a:p>
          <a:p>
            <a:pPr marL="0" indent="0">
              <a:buNone/>
            </a:pPr>
            <a:r>
              <a:rPr lang="en-US" sz="2400" dirty="0"/>
              <a:t>When you pass an array to a function, only the </a:t>
            </a:r>
            <a:r>
              <a:rPr lang="en-US" sz="2400" b="1" dirty="0">
                <a:solidFill>
                  <a:srgbClr val="C00000"/>
                </a:solidFill>
              </a:rPr>
              <a:t>pointer to the first element </a:t>
            </a:r>
            <a:r>
              <a:rPr lang="en-US" sz="2400" dirty="0"/>
              <a:t>is passed.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Passing an Array to a 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8626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41ED3-5F62-E4AE-43CC-697ADF069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2" y="990598"/>
            <a:ext cx="3247104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dirty="0"/>
              <a:t>The function receives a pointer, </a:t>
            </a:r>
            <a:r>
              <a:rPr lang="en-US" sz="2400" b="1" dirty="0">
                <a:solidFill>
                  <a:srgbClr val="C00000"/>
                </a:solidFill>
              </a:rPr>
              <a:t>not the entire array.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1F76D-E33C-2775-02A5-039BD3D9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62" y="230379"/>
            <a:ext cx="8117580" cy="63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50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B3778-B05C-F0C1-3C07-54D57C2D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7F5E-D90D-03DD-2865-E6D02F8A0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Pointer operators:</a:t>
            </a:r>
          </a:p>
          <a:p>
            <a:pPr marL="0" indent="0">
              <a:buNone/>
            </a:pPr>
            <a:r>
              <a:rPr lang="en-US" sz="2400" dirty="0"/>
              <a:t>C provides </a:t>
            </a:r>
            <a:r>
              <a:rPr lang="en-US" sz="2400" b="1" dirty="0"/>
              <a:t>several operators </a:t>
            </a:r>
            <a:r>
              <a:rPr lang="en-US" sz="2400" dirty="0"/>
              <a:t>to work with pointers effectively. </a:t>
            </a:r>
          </a:p>
          <a:p>
            <a:pPr marL="0" indent="0">
              <a:buNone/>
            </a:pPr>
            <a:r>
              <a:rPr lang="en-US" sz="2400" dirty="0"/>
              <a:t>The two </a:t>
            </a:r>
            <a:r>
              <a:rPr lang="en-US" sz="2400" b="1" dirty="0">
                <a:solidFill>
                  <a:srgbClr val="C00000"/>
                </a:solidFill>
              </a:rPr>
              <a:t>fundamental pointer </a:t>
            </a:r>
            <a:r>
              <a:rPr lang="en-US" sz="2400" dirty="0"/>
              <a:t>operators are:</a:t>
            </a:r>
          </a:p>
          <a:p>
            <a:pPr marL="0" indent="0">
              <a:buNone/>
            </a:pPr>
            <a:r>
              <a:rPr lang="en-US" sz="2400" b="1" dirty="0"/>
              <a:t>1. </a:t>
            </a:r>
            <a:r>
              <a:rPr lang="en-US" sz="2400" dirty="0"/>
              <a:t>Address-of Operator (</a:t>
            </a:r>
            <a:r>
              <a:rPr lang="en-US" sz="2400" b="1" dirty="0">
                <a:solidFill>
                  <a:srgbClr val="C00000"/>
                </a:solidFill>
              </a:rPr>
              <a:t>&amp;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/>
              <a:t>2. </a:t>
            </a:r>
            <a:r>
              <a:rPr lang="en-US" sz="2400" dirty="0"/>
              <a:t>Dereference Operator (</a:t>
            </a:r>
            <a:r>
              <a:rPr lang="en-US" sz="2400" b="1" dirty="0">
                <a:solidFill>
                  <a:srgbClr val="C00000"/>
                </a:solidFill>
              </a:rPr>
              <a:t>*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Additionally</a:t>
            </a:r>
            <a:r>
              <a:rPr lang="en-US" sz="2400" dirty="0"/>
              <a:t>, pointer arithmetic involves operators like: </a:t>
            </a:r>
          </a:p>
          <a:p>
            <a:pPr marL="0" indent="0">
              <a:buNone/>
            </a:pPr>
            <a:r>
              <a:rPr lang="en-US" sz="2400" b="1" dirty="0"/>
              <a:t>3. </a:t>
            </a:r>
            <a:r>
              <a:rPr lang="en-US" sz="2400" dirty="0"/>
              <a:t>Increment (++) and Decrement (--)</a:t>
            </a:r>
          </a:p>
          <a:p>
            <a:pPr marL="0" indent="0">
              <a:buNone/>
            </a:pPr>
            <a:r>
              <a:rPr lang="en-US" sz="2400" b="1" dirty="0"/>
              <a:t>4. </a:t>
            </a:r>
            <a:r>
              <a:rPr lang="en-US" sz="2400" dirty="0"/>
              <a:t>Addition (+) and Subtraction (-)</a:t>
            </a:r>
          </a:p>
          <a:p>
            <a:pPr marL="0" indent="0">
              <a:buNone/>
            </a:pPr>
            <a:r>
              <a:rPr lang="en-US" sz="2400" b="1" dirty="0"/>
              <a:t>5. </a:t>
            </a:r>
            <a:r>
              <a:rPr lang="en-US" sz="2400" dirty="0"/>
              <a:t>Comparison Operators (==, !=, &lt;, &gt;, etc.)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15416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8C322-D829-B03B-3F92-6556BA24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B274-56D1-4CF3-F2C4-C987FBD0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Address-of Operator (&amp;): </a:t>
            </a:r>
          </a:p>
          <a:p>
            <a:pPr marL="0" indent="0">
              <a:buNone/>
            </a:pPr>
            <a:r>
              <a:rPr lang="en-US" sz="2400" dirty="0"/>
              <a:t>The &amp; operator is used to </a:t>
            </a:r>
            <a:r>
              <a:rPr lang="en-US" sz="2400" b="1" dirty="0">
                <a:solidFill>
                  <a:srgbClr val="C00000"/>
                </a:solidFill>
              </a:rPr>
              <a:t>get the memory address </a:t>
            </a:r>
            <a:r>
              <a:rPr lang="en-US" sz="2400" b="1" dirty="0"/>
              <a:t>of a variable.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E1B89-49CC-4F5B-E5F4-257F1375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95" y="2127362"/>
            <a:ext cx="8699133" cy="41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36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99FE1-634F-86A6-AAF5-AE66C499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629ED-72CF-8409-E093-FD7B45FE5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Dereference Operator (*): </a:t>
            </a:r>
          </a:p>
          <a:p>
            <a:pPr marL="0" indent="0">
              <a:buNone/>
            </a:pPr>
            <a:r>
              <a:rPr lang="en-US" sz="2400" dirty="0"/>
              <a:t>The * operator is used to </a:t>
            </a:r>
            <a:r>
              <a:rPr lang="en-US" sz="2400" b="1" dirty="0">
                <a:solidFill>
                  <a:srgbClr val="C00000"/>
                </a:solidFill>
              </a:rPr>
              <a:t>access the value stored </a:t>
            </a:r>
            <a:r>
              <a:rPr lang="en-US" sz="2400" dirty="0"/>
              <a:t>at the </a:t>
            </a:r>
            <a:r>
              <a:rPr lang="en-US" sz="2400" b="1" dirty="0"/>
              <a:t>memory address a pointer holds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021FB-F45F-FE44-9101-30D578EB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81" y="2361833"/>
            <a:ext cx="9048819" cy="38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43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8341-F9A1-70A8-9FE0-90F101DB0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2C8D-3300-90A9-DAD8-0797B62D1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Pointer Arithmetic Operators:</a:t>
            </a:r>
          </a:p>
          <a:p>
            <a:pPr marL="0" indent="0">
              <a:buNone/>
            </a:pPr>
            <a:r>
              <a:rPr lang="en-US" sz="2400" dirty="0"/>
              <a:t>Pointers support </a:t>
            </a:r>
            <a:r>
              <a:rPr lang="en-US" sz="2400" b="1" dirty="0">
                <a:solidFill>
                  <a:srgbClr val="C00000"/>
                </a:solidFill>
              </a:rPr>
              <a:t>arithmetic operations </a:t>
            </a:r>
            <a:r>
              <a:rPr lang="en-US" sz="2400" dirty="0"/>
              <a:t>like </a:t>
            </a:r>
            <a:r>
              <a:rPr lang="en-US" sz="2400" b="1" dirty="0"/>
              <a:t>increment</a:t>
            </a:r>
            <a:r>
              <a:rPr lang="en-US" sz="2400" dirty="0"/>
              <a:t> </a:t>
            </a:r>
            <a:r>
              <a:rPr lang="en-US" sz="2400" b="1" dirty="0"/>
              <a:t>(++)</a:t>
            </a:r>
            <a:r>
              <a:rPr lang="en-US" sz="2400" dirty="0"/>
              <a:t>, </a:t>
            </a:r>
            <a:r>
              <a:rPr lang="en-US" sz="2400" b="1" dirty="0"/>
              <a:t>decrement (--), addition</a:t>
            </a:r>
            <a:r>
              <a:rPr lang="en-US" sz="2400" dirty="0"/>
              <a:t> </a:t>
            </a:r>
            <a:r>
              <a:rPr lang="en-US" sz="2400" b="1" dirty="0"/>
              <a:t>(+)</a:t>
            </a:r>
            <a:r>
              <a:rPr lang="en-US" sz="2400" dirty="0"/>
              <a:t>, and </a:t>
            </a:r>
            <a:r>
              <a:rPr lang="en-US" sz="2400" b="1" dirty="0"/>
              <a:t>subtraction (-).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Increment (++) and Decrement (--):  </a:t>
            </a:r>
            <a:r>
              <a:rPr lang="en-US" sz="2400" dirty="0"/>
              <a:t>These </a:t>
            </a:r>
            <a:r>
              <a:rPr lang="en-US" sz="2400" b="1" dirty="0">
                <a:solidFill>
                  <a:srgbClr val="C00000"/>
                </a:solidFill>
              </a:rPr>
              <a:t>move the pointer </a:t>
            </a:r>
            <a:r>
              <a:rPr lang="en-US" sz="2400" dirty="0"/>
              <a:t>to the </a:t>
            </a:r>
            <a:r>
              <a:rPr lang="en-US" sz="2400" b="1" dirty="0"/>
              <a:t>next</a:t>
            </a:r>
            <a:r>
              <a:rPr lang="en-US" sz="2400" dirty="0"/>
              <a:t> or </a:t>
            </a:r>
            <a:r>
              <a:rPr lang="en-US" sz="2400" b="1" dirty="0"/>
              <a:t>previous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memory location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3886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C25CB-F0FF-EB80-A1CB-A40A6E53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F0D6-EA44-C003-A707-356CB2CB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77" y="304801"/>
            <a:ext cx="2390503" cy="598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D45E2-2696-0CB6-A83F-665218F8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4" y="706041"/>
            <a:ext cx="7133234" cy="5847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29266-B103-811A-E58F-10E2EAF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38" y="1569696"/>
            <a:ext cx="4009524" cy="17809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9652D9-4914-A107-B56F-9A8DA2226356}"/>
              </a:ext>
            </a:extLst>
          </p:cNvPr>
          <p:cNvSpPr txBox="1">
            <a:spLocks/>
          </p:cNvSpPr>
          <p:nvPr/>
        </p:nvSpPr>
        <p:spPr>
          <a:xfrm>
            <a:off x="7731035" y="783773"/>
            <a:ext cx="4179727" cy="5431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Output: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📝 Since int takes </a:t>
            </a:r>
            <a:r>
              <a:rPr lang="en-US" sz="2400" b="1" dirty="0"/>
              <a:t>4 bytes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rgbClr val="C00000"/>
                </a:solidFill>
              </a:rPr>
              <a:t>ptr</a:t>
            </a:r>
            <a:r>
              <a:rPr lang="en-US" sz="2400" b="1" dirty="0">
                <a:solidFill>
                  <a:srgbClr val="C00000"/>
                </a:solidFill>
              </a:rPr>
              <a:t>++ moves </a:t>
            </a:r>
            <a:r>
              <a:rPr lang="en-US" sz="2400" dirty="0"/>
              <a:t>4 bytes ahead in memory.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204699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0325-7DCB-8048-836B-BEF2A5AF9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6D7C2-E9AE-2431-9478-646966097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r>
              <a:rPr lang="en-IN" sz="2400" b="1" dirty="0"/>
              <a:t>Addition (+) and Subtraction (-):</a:t>
            </a:r>
          </a:p>
          <a:p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01020-A2DA-6715-993A-AF1344FA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338571"/>
            <a:ext cx="11000000" cy="4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8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27F8-C064-1A3D-8EB7-90A8508F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A9A8-0C51-2EC9-13C9-CE24EC36B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Function Prototype (Declaration):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 prototype</a:t>
            </a:r>
            <a:r>
              <a:rPr lang="en-US" sz="2400" dirty="0"/>
              <a:t> in C is a </a:t>
            </a:r>
            <a:r>
              <a:rPr lang="en-US" sz="2400" b="1" dirty="0">
                <a:solidFill>
                  <a:srgbClr val="C00000"/>
                </a:solidFill>
              </a:rPr>
              <a:t>declaration of a function </a:t>
            </a:r>
            <a:r>
              <a:rPr lang="en-US" sz="2400" dirty="0"/>
              <a:t>that specifies the function's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return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type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C00000"/>
                </a:solidFill>
              </a:rPr>
              <a:t>parameters</a:t>
            </a:r>
            <a:r>
              <a:rPr lang="en-US" sz="2400" dirty="0"/>
              <a:t> (</a:t>
            </a:r>
            <a:r>
              <a:rPr lang="en-US" sz="2400" b="1" dirty="0"/>
              <a:t>with their types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0070C0"/>
                </a:solidFill>
              </a:rPr>
              <a:t>before the actual function definition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It serves as a </a:t>
            </a:r>
            <a:r>
              <a:rPr lang="en-US" sz="2400" b="1" dirty="0">
                <a:solidFill>
                  <a:srgbClr val="C00000"/>
                </a:solidFill>
              </a:rPr>
              <a:t>forward declaration </a:t>
            </a:r>
            <a:r>
              <a:rPr lang="en-US" sz="2400" dirty="0"/>
              <a:t>that informs the compiler about the </a:t>
            </a:r>
            <a:r>
              <a:rPr lang="en-US" sz="2400" b="1" dirty="0"/>
              <a:t>function's signature before it is used.</a:t>
            </a:r>
          </a:p>
          <a:p>
            <a:pPr marL="0" indent="0">
              <a:buNone/>
            </a:pPr>
            <a:r>
              <a:rPr lang="en-IN" sz="2400" b="1" dirty="0"/>
              <a:t>Syntax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 err="1"/>
              <a:t>return_type</a:t>
            </a:r>
            <a:r>
              <a:rPr lang="en-US" sz="2400" b="1" dirty="0"/>
              <a:t>: </a:t>
            </a:r>
            <a:r>
              <a:rPr lang="en-US" sz="2400" dirty="0"/>
              <a:t>The data type of the value the </a:t>
            </a:r>
            <a:r>
              <a:rPr lang="en-US" sz="2400" b="1" dirty="0">
                <a:solidFill>
                  <a:srgbClr val="C00000"/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.</a:t>
            </a:r>
          </a:p>
          <a:p>
            <a:r>
              <a:rPr lang="en-US" sz="2400" b="1" dirty="0" err="1"/>
              <a:t>function_name</a:t>
            </a:r>
            <a:r>
              <a:rPr lang="en-US" sz="2400" b="1" dirty="0"/>
              <a:t>: </a:t>
            </a:r>
            <a:r>
              <a:rPr lang="en-US" sz="2400" dirty="0"/>
              <a:t>The name of the function.</a:t>
            </a:r>
          </a:p>
          <a:p>
            <a:r>
              <a:rPr lang="en-US" sz="2400" b="1" dirty="0"/>
              <a:t>type1, type2, ...: </a:t>
            </a:r>
            <a:r>
              <a:rPr lang="en-US" sz="2400" dirty="0"/>
              <a:t>The data types of the </a:t>
            </a:r>
            <a:r>
              <a:rPr lang="en-US" sz="2400" b="1" dirty="0"/>
              <a:t>parameters</a:t>
            </a:r>
            <a:r>
              <a:rPr lang="en-US" sz="2400" dirty="0"/>
              <a:t> the function takes.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5279C-C5CC-966E-C360-F995EDA2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64" y="3420496"/>
            <a:ext cx="10515600" cy="70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07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59864-367D-02A5-6550-533E64567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CAF6-0F5A-D3D1-4E4D-C5CE5BA1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Pointer Comparison Operators (==, !=, &lt;, &gt; ):</a:t>
            </a:r>
          </a:p>
          <a:p>
            <a:pPr marL="0" indent="0">
              <a:buNone/>
            </a:pPr>
            <a:r>
              <a:rPr lang="en-US" sz="2400" dirty="0"/>
              <a:t>Pointers can be compared to check </a:t>
            </a:r>
            <a:r>
              <a:rPr lang="en-US" sz="2400" b="1" dirty="0">
                <a:solidFill>
                  <a:srgbClr val="C00000"/>
                </a:solidFill>
              </a:rPr>
              <a:t>if they point to the same location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6C42C-9751-1F86-52D6-0F7C7314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00" y="1529085"/>
            <a:ext cx="6600000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29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96AF3-89EF-A5D0-ECED-A85145CD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8D62-A3CD-162F-C469-7CE76B684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Pointer arithmetic:</a:t>
            </a:r>
          </a:p>
          <a:p>
            <a:pPr marL="0" indent="0">
              <a:buNone/>
            </a:pPr>
            <a:r>
              <a:rPr lang="en-US" sz="2400" dirty="0"/>
              <a:t>Pointer arithmetic allows you to </a:t>
            </a:r>
            <a:r>
              <a:rPr lang="en-US" sz="2400" b="1" dirty="0">
                <a:solidFill>
                  <a:srgbClr val="C00000"/>
                </a:solidFill>
              </a:rPr>
              <a:t>manipulate memory addresses </a:t>
            </a:r>
            <a:r>
              <a:rPr lang="en-US" sz="2400" b="1" dirty="0"/>
              <a:t>in a structured way</a:t>
            </a:r>
            <a:r>
              <a:rPr lang="en-US" sz="2400" dirty="0"/>
              <a:t>. Since pointers store memory addresses, we can perform arithmetic operations on them to </a:t>
            </a:r>
            <a:r>
              <a:rPr lang="en-US" sz="2400" b="1" dirty="0">
                <a:solidFill>
                  <a:srgbClr val="C00000"/>
                </a:solidFill>
              </a:rPr>
              <a:t>navigate through memory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In C, we can perform the following arithmetic operations on pointers: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Increment (++) – </a:t>
            </a:r>
            <a:r>
              <a:rPr lang="en-US" sz="2400" dirty="0"/>
              <a:t>Moves the pointer to the next memory 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Decrement (--) – </a:t>
            </a:r>
            <a:r>
              <a:rPr lang="en-US" sz="2400" dirty="0"/>
              <a:t>Moves the pointer to the previous memory location.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Addition (+) – </a:t>
            </a:r>
            <a:r>
              <a:rPr lang="en-US" sz="2400" dirty="0"/>
              <a:t>Moves the pointer forward by a specified number of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Subtraction (-) – </a:t>
            </a:r>
            <a:r>
              <a:rPr lang="en-US" sz="2400" dirty="0"/>
              <a:t>Moves the pointer backward by a specified number of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Difference (ptr1 - ptr2) – </a:t>
            </a:r>
            <a:r>
              <a:rPr lang="en-US" sz="2400" dirty="0"/>
              <a:t>Computes the number of elements between two pointers.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Comparison (==, !=, &gt;, &lt;) – </a:t>
            </a:r>
            <a:r>
              <a:rPr lang="en-US" sz="2400" dirty="0"/>
              <a:t>Compares pointer addresses.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6035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748E-1649-AC0A-D56B-48F14E62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23BF-4412-2459-4991-26FE0C51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1️⃣ Pointer Increment (++):</a:t>
            </a:r>
          </a:p>
          <a:p>
            <a:pPr marL="0" indent="0">
              <a:buNone/>
            </a:pPr>
            <a:r>
              <a:rPr lang="en-US" sz="2400" dirty="0"/>
              <a:t>When you increment a pointer, it </a:t>
            </a:r>
            <a:r>
              <a:rPr lang="en-US" sz="2400" b="1" dirty="0"/>
              <a:t>moves to the next memory location based on </a:t>
            </a:r>
            <a:r>
              <a:rPr lang="en-US" sz="2400" b="1" dirty="0">
                <a:solidFill>
                  <a:srgbClr val="C00000"/>
                </a:solidFill>
              </a:rPr>
              <a:t>data type size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84058-663A-EE77-F270-A20B6183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693" y="1762476"/>
            <a:ext cx="7612657" cy="49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89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6CAA4-A4CA-5D4C-BC8E-D84C9AFF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AD93-E0A6-0D4B-959F-09582842A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2️⃣ Pointer Decrement (--):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62EB6-7779-F679-D1C0-639F0C96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09" y="1146742"/>
            <a:ext cx="8409524" cy="5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95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99457-B220-0F58-C4E7-2111EFAB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931C-A780-557C-28BE-87D32D8C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3️⃣ Pointer Addition (</a:t>
            </a:r>
            <a:r>
              <a:rPr lang="en-US" sz="2400" b="1" dirty="0" err="1"/>
              <a:t>ptr</a:t>
            </a:r>
            <a:r>
              <a:rPr lang="en-US" sz="2400" b="1" dirty="0"/>
              <a:t> + n):  </a:t>
            </a:r>
            <a:r>
              <a:rPr lang="en-US" sz="2400" dirty="0"/>
              <a:t>You can </a:t>
            </a:r>
            <a:r>
              <a:rPr lang="en-US" sz="2400" b="1" dirty="0">
                <a:solidFill>
                  <a:srgbClr val="C00000"/>
                </a:solidFill>
              </a:rPr>
              <a:t>move a pointer forward </a:t>
            </a:r>
            <a:r>
              <a:rPr lang="en-US" sz="2400" dirty="0"/>
              <a:t>by </a:t>
            </a:r>
            <a:r>
              <a:rPr lang="en-US" sz="2400" b="1" dirty="0">
                <a:solidFill>
                  <a:srgbClr val="C00000"/>
                </a:solidFill>
              </a:rPr>
              <a:t>n</a:t>
            </a:r>
            <a:r>
              <a:rPr lang="en-US" sz="2400" dirty="0"/>
              <a:t> </a:t>
            </a:r>
            <a:r>
              <a:rPr lang="en-US" sz="2400" b="1" dirty="0"/>
              <a:t>positions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D3AD4-598F-36D9-FA1E-57F855A4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90" y="1353524"/>
            <a:ext cx="9923809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3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09DA1-F631-D2BA-3DFB-F540B894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9361-83B7-961D-E403-FF841A559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4️⃣ Pointer Subtraction (</a:t>
            </a:r>
            <a:r>
              <a:rPr lang="en-IN" sz="2400" b="1" dirty="0" err="1"/>
              <a:t>ptr</a:t>
            </a:r>
            <a:r>
              <a:rPr lang="en-IN" sz="2400" b="1" dirty="0"/>
              <a:t> - n):</a:t>
            </a:r>
          </a:p>
          <a:p>
            <a:pPr marL="0" indent="0">
              <a:buNone/>
            </a:pPr>
            <a:r>
              <a:rPr lang="en-IN" sz="2400" b="1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940AA-F2D6-BC48-327D-1855E849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3" y="1533828"/>
            <a:ext cx="10209524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44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F16F-E264-4E25-E849-D81254C6F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8F0C1-5BE6-2166-729F-74BBDF597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5️⃣ Pointer Difference (ptr1 - ptr2):</a:t>
            </a:r>
          </a:p>
          <a:p>
            <a:pPr marL="0" indent="0">
              <a:buNone/>
            </a:pPr>
            <a:r>
              <a:rPr lang="en-US" sz="2400" dirty="0"/>
              <a:t>Pointer subtraction gives the </a:t>
            </a:r>
            <a:r>
              <a:rPr lang="en-US" sz="2400" b="1" dirty="0">
                <a:solidFill>
                  <a:srgbClr val="C00000"/>
                </a:solidFill>
              </a:rPr>
              <a:t>number of elements between two pointers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4AE4B-5B4B-04FC-25A5-181C999C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47" y="1663595"/>
            <a:ext cx="10015505" cy="461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B0321-F25A-1742-9E5E-697E0BF6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5E96-D034-2F8B-5156-5BA3D2B8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6️⃣ Pointer Comparison (==, !=, &gt;, &lt;):</a:t>
            </a:r>
          </a:p>
          <a:p>
            <a:pPr marL="0" indent="0">
              <a:buNone/>
            </a:pPr>
            <a:r>
              <a:rPr lang="en-US" sz="2400" dirty="0"/>
              <a:t>Pointers can be compared to </a:t>
            </a:r>
            <a:r>
              <a:rPr lang="en-US" sz="2400" b="1" dirty="0"/>
              <a:t>check their </a:t>
            </a:r>
            <a:r>
              <a:rPr lang="en-US" sz="2400" b="1" dirty="0">
                <a:solidFill>
                  <a:srgbClr val="C00000"/>
                </a:solidFill>
              </a:rPr>
              <a:t>relative positions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905B8-FDE6-01E4-0C44-D9DBF7AC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39" y="1660410"/>
            <a:ext cx="7688847" cy="47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04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62EA-2199-78D8-0C1C-22C08ED5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6717-0F75-0590-791A-D331331BE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Array of pointers: </a:t>
            </a:r>
            <a:r>
              <a:rPr lang="en-US" sz="2400" b="1" dirty="0">
                <a:solidFill>
                  <a:srgbClr val="C00000"/>
                </a:solidFill>
              </a:rPr>
              <a:t>( Double Pointer)</a:t>
            </a:r>
          </a:p>
          <a:p>
            <a:pPr marL="0" indent="0">
              <a:buNone/>
            </a:pPr>
            <a:r>
              <a:rPr lang="en-US" sz="2400" dirty="0"/>
              <a:t>An array of pointers is a </a:t>
            </a:r>
            <a:r>
              <a:rPr lang="en-US" sz="2400" b="1" dirty="0">
                <a:solidFill>
                  <a:srgbClr val="C00000"/>
                </a:solidFill>
              </a:rPr>
              <a:t>collection of memory addresses </a:t>
            </a:r>
            <a:r>
              <a:rPr lang="en-US" sz="2400" dirty="0"/>
              <a:t>where each pointer in the array stores the </a:t>
            </a:r>
            <a:r>
              <a:rPr lang="en-US" sz="2400" b="1" dirty="0"/>
              <a:t>address of a variable </a:t>
            </a:r>
            <a:r>
              <a:rPr lang="en-US" sz="2400" dirty="0"/>
              <a:t>or </a:t>
            </a:r>
            <a:r>
              <a:rPr lang="en-US" sz="2400" b="1" dirty="0"/>
              <a:t>another data structure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1. Declaration and Initialization:</a:t>
            </a:r>
          </a:p>
          <a:p>
            <a:pPr marL="0" indent="0">
              <a:buNone/>
            </a:pPr>
            <a:r>
              <a:rPr lang="en-US" sz="2400" dirty="0"/>
              <a:t>An array of pointers can be declared like this: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err="1"/>
              <a:t>data_type</a:t>
            </a:r>
            <a:r>
              <a:rPr lang="en-US" sz="2400" b="1" dirty="0"/>
              <a:t> * </a:t>
            </a:r>
            <a:r>
              <a:rPr lang="en-US" sz="2400" dirty="0"/>
              <a:t>→ Indicates that </a:t>
            </a:r>
            <a:r>
              <a:rPr lang="en-US" sz="2400" b="1" dirty="0"/>
              <a:t>each element in the array is a </a:t>
            </a:r>
            <a:r>
              <a:rPr lang="en-US" sz="2400" b="1" dirty="0">
                <a:solidFill>
                  <a:srgbClr val="C00000"/>
                </a:solidFill>
              </a:rPr>
              <a:t>pointer</a:t>
            </a:r>
            <a:r>
              <a:rPr lang="en-US" sz="2400" dirty="0"/>
              <a:t>.</a:t>
            </a:r>
          </a:p>
          <a:p>
            <a:r>
              <a:rPr lang="en-US" sz="2400" b="1" dirty="0"/>
              <a:t>size </a:t>
            </a:r>
            <a:r>
              <a:rPr lang="en-US" sz="2400" dirty="0"/>
              <a:t>→ Number of pointers stored.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45C4B-D5F3-1F3E-72CE-A4CCAE07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00" y="3005418"/>
            <a:ext cx="5326086" cy="8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7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A33C8-8D65-2FAB-ABBA-F712BC70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9F18-742E-ED60-1C86-E5A039687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6" y="685800"/>
            <a:ext cx="3980722" cy="56061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/>
              <a:t>Example: </a:t>
            </a:r>
          </a:p>
          <a:p>
            <a:pPr marL="0" indent="0">
              <a:buNone/>
            </a:pPr>
            <a:r>
              <a:rPr lang="en-IN" sz="2400" b="1" dirty="0"/>
              <a:t>Integer Pointer Array:</a:t>
            </a:r>
          </a:p>
          <a:p>
            <a:pPr marL="0" indent="0">
              <a:buNone/>
            </a:pPr>
            <a:r>
              <a:rPr lang="en-IN" sz="2400" b="1" dirty="0"/>
              <a:t>Here,</a:t>
            </a:r>
          </a:p>
          <a:p>
            <a:r>
              <a:rPr lang="en-US" sz="2400" dirty="0" err="1"/>
              <a:t>arr</a:t>
            </a:r>
            <a:r>
              <a:rPr lang="en-US" sz="2400" dirty="0"/>
              <a:t>[0] stores the </a:t>
            </a:r>
            <a:r>
              <a:rPr lang="en-US" sz="2400" b="1" dirty="0">
                <a:solidFill>
                  <a:srgbClr val="C00000"/>
                </a:solidFill>
              </a:rPr>
              <a:t>address of a</a:t>
            </a:r>
            <a:r>
              <a:rPr lang="en-US" sz="2400" dirty="0"/>
              <a:t>, so *</a:t>
            </a:r>
            <a:r>
              <a:rPr lang="en-US" sz="2400" dirty="0" err="1"/>
              <a:t>arr</a:t>
            </a:r>
            <a:r>
              <a:rPr lang="en-US" sz="2400" dirty="0"/>
              <a:t>[0] gives 10.</a:t>
            </a:r>
          </a:p>
          <a:p>
            <a:r>
              <a:rPr lang="en-US" sz="2400" dirty="0" err="1"/>
              <a:t>arr</a:t>
            </a:r>
            <a:r>
              <a:rPr lang="en-US" sz="2400" dirty="0"/>
              <a:t>[1] stores the </a:t>
            </a:r>
            <a:r>
              <a:rPr lang="en-US" sz="2400" b="1" dirty="0"/>
              <a:t>address</a:t>
            </a:r>
            <a:r>
              <a:rPr lang="en-US" sz="2400" dirty="0"/>
              <a:t> of b, so *</a:t>
            </a:r>
            <a:r>
              <a:rPr lang="en-US" sz="2400" dirty="0" err="1"/>
              <a:t>arr</a:t>
            </a:r>
            <a:r>
              <a:rPr lang="en-US" sz="2400" dirty="0"/>
              <a:t>[1] gives 20.</a:t>
            </a:r>
          </a:p>
          <a:p>
            <a:r>
              <a:rPr lang="en-US" sz="2400" dirty="0" err="1"/>
              <a:t>arr</a:t>
            </a:r>
            <a:r>
              <a:rPr lang="en-US" sz="2400" dirty="0"/>
              <a:t>[2] stores the </a:t>
            </a:r>
            <a:r>
              <a:rPr lang="en-US" sz="2400" b="1" dirty="0"/>
              <a:t>address</a:t>
            </a:r>
            <a:r>
              <a:rPr lang="en-US" sz="2400" dirty="0"/>
              <a:t> of c, so *</a:t>
            </a:r>
            <a:r>
              <a:rPr lang="en-US" sz="2400" dirty="0" err="1"/>
              <a:t>arr</a:t>
            </a:r>
            <a:r>
              <a:rPr lang="en-US" sz="2400" dirty="0"/>
              <a:t>[2] gives 30.</a:t>
            </a:r>
          </a:p>
          <a:p>
            <a:r>
              <a:rPr lang="en-US" sz="2400" dirty="0"/>
              <a:t>When we say 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 it gives the element present In </a:t>
            </a:r>
            <a:r>
              <a:rPr lang="en-US" sz="2400" dirty="0" err="1"/>
              <a:t>ith</a:t>
            </a:r>
            <a:r>
              <a:rPr lang="en-US" sz="2400" dirty="0"/>
              <a:t> index, here the element is basically pointer so to get the value we should use *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dirty="0" err="1"/>
              <a:t>i</a:t>
            </a:r>
            <a:r>
              <a:rPr lang="en-US" sz="2400" dirty="0"/>
              <a:t>]</a:t>
            </a: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914E5-5956-B455-E3F9-2D759DA3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99"/>
          <a:stretch/>
        </p:blipFill>
        <p:spPr>
          <a:xfrm>
            <a:off x="0" y="80762"/>
            <a:ext cx="11636829" cy="7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19FF7-7E30-1BAD-DB38-1D729CF03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5989-E577-37C0-09BB-FC43F5B93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68" y="413658"/>
            <a:ext cx="5492932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dirty="0"/>
              <a:t>The function prototype </a:t>
            </a:r>
            <a:r>
              <a:rPr lang="en-US" sz="2400" b="1" dirty="0"/>
              <a:t>int add(int, int); </a:t>
            </a:r>
            <a:r>
              <a:rPr lang="en-US" sz="2400" b="1" dirty="0">
                <a:solidFill>
                  <a:srgbClr val="C00000"/>
                </a:solidFill>
              </a:rPr>
              <a:t>tells the compiler </a:t>
            </a:r>
            <a:r>
              <a:rPr lang="en-US" sz="2400" dirty="0"/>
              <a:t>that a function named add exists, which takes two integers and returns an integer.</a:t>
            </a:r>
          </a:p>
          <a:p>
            <a:r>
              <a:rPr lang="en-US" sz="2400" dirty="0"/>
              <a:t>The function is used in </a:t>
            </a:r>
            <a:r>
              <a:rPr lang="en-US" sz="2400" b="1" dirty="0"/>
              <a:t>main</a:t>
            </a:r>
            <a:r>
              <a:rPr lang="en-US" sz="2400" dirty="0"/>
              <a:t>() before its definition.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actual function definition </a:t>
            </a:r>
            <a:r>
              <a:rPr lang="en-US" sz="2400" dirty="0"/>
              <a:t>appears later in the program.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5F218-373C-56D4-F7FB-8E8A3967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715"/>
            <a:ext cx="5229932" cy="62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34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CDBD1-EF98-554A-EE93-80608DDE6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EF9C-A2AD-0865-5293-80F48BFB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26" y="219162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Pointer Arithmetic in an Array of Pointers: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9791B-DCFD-A44C-4E71-CDAC2DC6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84"/>
          <a:stretch/>
        </p:blipFill>
        <p:spPr>
          <a:xfrm>
            <a:off x="744585" y="636047"/>
            <a:ext cx="9074331" cy="59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06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ACB3B-1A2C-B1F4-4EC6-F366B6CA9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A3AE-0F60-8F45-E007-2DBF15C2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906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Pointer Arithmetic: </a:t>
            </a:r>
            <a:r>
              <a:rPr lang="en-US" sz="2800" b="1" dirty="0">
                <a:solidFill>
                  <a:srgbClr val="C00000"/>
                </a:solidFill>
              </a:rPr>
              <a:t>Double Pointer</a:t>
            </a: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</a:t>
            </a:r>
            <a:r>
              <a:rPr lang="en-US" sz="2800" dirty="0" err="1"/>
              <a:t>arr</a:t>
            </a:r>
            <a:r>
              <a:rPr lang="en-US" sz="2800" dirty="0"/>
              <a:t> is an </a:t>
            </a:r>
            <a:r>
              <a:rPr lang="en-US" sz="2800" b="1" dirty="0"/>
              <a:t>array</a:t>
            </a:r>
            <a:r>
              <a:rPr lang="en-US" sz="2800" dirty="0"/>
              <a:t>, so </a:t>
            </a:r>
            <a:r>
              <a:rPr lang="en-US" sz="2800" b="1" dirty="0" err="1"/>
              <a:t>arr</a:t>
            </a:r>
            <a:r>
              <a:rPr lang="en-US" sz="2800" b="1" dirty="0"/>
              <a:t> + 1 </a:t>
            </a:r>
            <a:r>
              <a:rPr lang="en-US" sz="2800" dirty="0"/>
              <a:t>moves to </a:t>
            </a:r>
            <a:r>
              <a:rPr lang="en-US" sz="2800" b="1" dirty="0" err="1"/>
              <a:t>arr</a:t>
            </a:r>
            <a:r>
              <a:rPr lang="en-US" sz="2800" b="1" dirty="0"/>
              <a:t>[1]</a:t>
            </a:r>
            <a:r>
              <a:rPr lang="en-US" sz="2800" dirty="0"/>
              <a:t>, </a:t>
            </a:r>
            <a:r>
              <a:rPr lang="en-US" sz="2800" dirty="0" err="1"/>
              <a:t>arr</a:t>
            </a:r>
            <a:r>
              <a:rPr lang="en-US" sz="2800" dirty="0"/>
              <a:t> + 2 moves to </a:t>
            </a:r>
            <a:r>
              <a:rPr lang="en-US" sz="2800" dirty="0" err="1"/>
              <a:t>arr</a:t>
            </a:r>
            <a:r>
              <a:rPr lang="en-US" sz="2800" dirty="0"/>
              <a:t>[2], etc.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C00000"/>
                </a:solidFill>
              </a:rPr>
              <a:t>*</a:t>
            </a:r>
            <a:r>
              <a:rPr lang="en-US" sz="2800" dirty="0"/>
              <a:t>(</a:t>
            </a:r>
            <a:r>
              <a:rPr lang="en-US" sz="2800" dirty="0" err="1"/>
              <a:t>arr</a:t>
            </a:r>
            <a:r>
              <a:rPr lang="en-US" sz="2800" dirty="0"/>
              <a:t> + </a:t>
            </a:r>
            <a:r>
              <a:rPr lang="en-US" sz="2800" dirty="0" err="1"/>
              <a:t>i</a:t>
            </a:r>
            <a:r>
              <a:rPr lang="en-US" sz="2800" dirty="0"/>
              <a:t>) gives the </a:t>
            </a:r>
            <a:r>
              <a:rPr lang="en-US" sz="2800" b="1" dirty="0">
                <a:solidFill>
                  <a:srgbClr val="C00000"/>
                </a:solidFill>
              </a:rPr>
              <a:t>value at </a:t>
            </a:r>
            <a:r>
              <a:rPr lang="en-US" sz="2800" b="1" dirty="0" err="1">
                <a:solidFill>
                  <a:srgbClr val="C00000"/>
                </a:solidFill>
              </a:rPr>
              <a:t>arr</a:t>
            </a:r>
            <a:r>
              <a:rPr lang="en-US" sz="2800" b="1" dirty="0">
                <a:solidFill>
                  <a:srgbClr val="C00000"/>
                </a:solidFill>
              </a:rPr>
              <a:t>[</a:t>
            </a:r>
            <a:r>
              <a:rPr lang="en-US" sz="2800" b="1" dirty="0" err="1">
                <a:solidFill>
                  <a:srgbClr val="C00000"/>
                </a:solidFill>
              </a:rPr>
              <a:t>i</a:t>
            </a:r>
            <a:r>
              <a:rPr lang="en-US" sz="2800" b="1" dirty="0">
                <a:solidFill>
                  <a:srgbClr val="C00000"/>
                </a:solidFill>
              </a:rPr>
              <a:t>] </a:t>
            </a:r>
            <a:r>
              <a:rPr lang="en-US" sz="2800" dirty="0"/>
              <a:t>(which is an </a:t>
            </a:r>
            <a:r>
              <a:rPr lang="en-US" sz="2800" b="1" dirty="0"/>
              <a:t>address</a:t>
            </a:r>
            <a:r>
              <a:rPr lang="en-US" sz="2800" dirty="0"/>
              <a:t>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C00000"/>
                </a:solidFill>
              </a:rPr>
              <a:t>**</a:t>
            </a:r>
            <a:r>
              <a:rPr lang="en-US" sz="2800" dirty="0"/>
              <a:t>(</a:t>
            </a:r>
            <a:r>
              <a:rPr lang="en-US" sz="2800" dirty="0" err="1"/>
              <a:t>arr</a:t>
            </a:r>
            <a:r>
              <a:rPr lang="en-US" sz="2800" dirty="0"/>
              <a:t> + </a:t>
            </a:r>
            <a:r>
              <a:rPr lang="en-US" sz="2800" dirty="0" err="1"/>
              <a:t>i</a:t>
            </a:r>
            <a:r>
              <a:rPr lang="en-US" sz="2800" dirty="0"/>
              <a:t>) gives the </a:t>
            </a:r>
            <a:r>
              <a:rPr lang="en-US" sz="2800" b="1" dirty="0">
                <a:solidFill>
                  <a:srgbClr val="C00000"/>
                </a:solidFill>
              </a:rPr>
              <a:t>actual integer value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88537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31006-D289-1555-13E1-62E657C8E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739617-874C-C629-07B8-ACE18A7F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" y="503501"/>
            <a:ext cx="11440886" cy="55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36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5CAE0-5C2B-5CEC-8B4F-1DE1D241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9797-C757-7FD6-82F8-BDA38C2AF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Array of Pointers to </a:t>
            </a:r>
            <a:r>
              <a:rPr lang="en-US" sz="2400" b="1" dirty="0">
                <a:solidFill>
                  <a:srgbClr val="C00000"/>
                </a:solidFill>
              </a:rPr>
              <a:t>Strings</a:t>
            </a:r>
            <a:r>
              <a:rPr lang="en-US" sz="2400" b="1" dirty="0"/>
              <a:t> (Character Arrays):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 common use case for an array of pointers is </a:t>
            </a:r>
            <a:r>
              <a:rPr lang="en-US" sz="2400" b="1" dirty="0">
                <a:solidFill>
                  <a:srgbClr val="C00000"/>
                </a:solidFill>
              </a:rPr>
              <a:t>storing multiple strings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Example: </a:t>
            </a:r>
            <a:r>
              <a:rPr lang="en-US" sz="2400" dirty="0"/>
              <a:t>Array of Strings Using Pointers: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3DA4C-2E9F-BF01-8CB5-4C97A9A1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97" y="2030481"/>
            <a:ext cx="10333405" cy="43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90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F6F2-BECA-5065-A27F-FF3ED907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1024-0A94-3353-60EE-FF531909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Array of Pointers in Functions: </a:t>
            </a:r>
            <a:r>
              <a:rPr lang="en-US" sz="2400" dirty="0"/>
              <a:t>Passing an Array of Strings to a </a:t>
            </a:r>
            <a:r>
              <a:rPr lang="en-US" sz="2400" b="1" dirty="0"/>
              <a:t>Function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3B33-D9C6-7542-A3D2-D694D8CD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24" y="1127096"/>
            <a:ext cx="7089419" cy="51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7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F865-B6ED-8C4D-7440-7D325C04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869" y="1393373"/>
            <a:ext cx="10659110" cy="2819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b="1" dirty="0"/>
              <a:t>Parameter Passing to a Function: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/>
              <a:t>Pass by </a:t>
            </a:r>
            <a:r>
              <a:rPr lang="en-US" sz="4800" b="1" dirty="0"/>
              <a:t>value or </a:t>
            </a:r>
            <a:r>
              <a:rPr lang="en-US" sz="4800" dirty="0"/>
              <a:t>Call by Value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800" dirty="0"/>
              <a:t>Pass by </a:t>
            </a:r>
            <a:r>
              <a:rPr lang="en-US" sz="4800" b="1" dirty="0"/>
              <a:t>reference (Pointer) </a:t>
            </a:r>
            <a:r>
              <a:rPr lang="en-US" sz="4800" dirty="0"/>
              <a:t>Call by reference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053607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DC4AA-AD86-E492-5DDA-C2BEBFEF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C726-FC06-6C3E-52E9-412ED9A1A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990601"/>
            <a:ext cx="10659110" cy="3058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1. Call by Value (Pass by Value):</a:t>
            </a:r>
          </a:p>
          <a:p>
            <a:pPr marL="0" indent="0">
              <a:buNone/>
            </a:pPr>
            <a:r>
              <a:rPr lang="en-US" sz="2800" dirty="0"/>
              <a:t>In call by value, </a:t>
            </a:r>
            <a:r>
              <a:rPr lang="en-US" sz="2800" b="1" dirty="0">
                <a:solidFill>
                  <a:srgbClr val="C00000"/>
                </a:solidFill>
              </a:rPr>
              <a:t>a copy of </a:t>
            </a:r>
            <a:r>
              <a:rPr lang="en-US" sz="2800" dirty="0"/>
              <a:t>the </a:t>
            </a:r>
            <a:r>
              <a:rPr lang="en-US" sz="2800" b="1" dirty="0"/>
              <a:t>actual parameter </a:t>
            </a:r>
            <a:r>
              <a:rPr lang="en-US" sz="2800" dirty="0"/>
              <a:t>is passed to the function. Any modification inside the function </a:t>
            </a:r>
            <a:r>
              <a:rPr lang="en-US" sz="2800" b="1" dirty="0">
                <a:solidFill>
                  <a:srgbClr val="C00000"/>
                </a:solidFill>
              </a:rPr>
              <a:t>does not affect </a:t>
            </a:r>
            <a:r>
              <a:rPr lang="en-US" sz="2800" dirty="0"/>
              <a:t>the original value.</a:t>
            </a:r>
          </a:p>
        </p:txBody>
      </p:sp>
    </p:spTree>
    <p:extLst>
      <p:ext uri="{BB962C8B-B14F-4D97-AF65-F5344CB8AC3E}">
        <p14:creationId xmlns:p14="http://schemas.microsoft.com/office/powerpoint/2010/main" val="659017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C7F9-6EC4-1818-77AA-BEF67D09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6DCB10-74CB-FB30-BB2B-3857663B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18"/>
          <a:stretch/>
        </p:blipFill>
        <p:spPr>
          <a:xfrm>
            <a:off x="788009" y="365598"/>
            <a:ext cx="8251370" cy="6126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9A44C-589D-D97A-D927-2912158E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93" r="5635"/>
          <a:stretch/>
        </p:blipFill>
        <p:spPr>
          <a:xfrm>
            <a:off x="8545282" y="2459677"/>
            <a:ext cx="3472544" cy="125033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911058-094C-CD7A-D55F-17C3664B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2026" y="641763"/>
            <a:ext cx="1574074" cy="794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42C93F-A09E-3F40-7BA2-C7BB614AE9CB}"/>
              </a:ext>
            </a:extLst>
          </p:cNvPr>
          <p:cNvSpPr txBox="1">
            <a:spLocks/>
          </p:cNvSpPr>
          <p:nvPr/>
        </p:nvSpPr>
        <p:spPr>
          <a:xfrm>
            <a:off x="8545282" y="1887417"/>
            <a:ext cx="2205264" cy="57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Output:</a:t>
            </a:r>
            <a:endParaRPr lang="en-IN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09825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1840B-F75C-7650-C2F2-394B9C3DE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2CD4-7E55-8C0A-DCA5-FB8490C15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Explanation:</a:t>
            </a:r>
          </a:p>
          <a:p>
            <a:r>
              <a:rPr lang="en-US" sz="2800" dirty="0"/>
              <a:t>A copy of a is passed to </a:t>
            </a:r>
            <a:r>
              <a:rPr lang="en-US" sz="2800" dirty="0" err="1"/>
              <a:t>modifyValue</a:t>
            </a:r>
            <a:r>
              <a:rPr lang="en-US" sz="2800" dirty="0"/>
              <a:t>(), so x (parameter) gets modified inside the function.</a:t>
            </a:r>
          </a:p>
          <a:p>
            <a:r>
              <a:rPr lang="en-US" sz="2800" dirty="0"/>
              <a:t>However, a in main() remains unchanged.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08616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E8DB-FABE-19DD-7912-DBD3577C8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1AF58-A073-67D0-89C6-4CA2CD75F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55915"/>
            <a:ext cx="10659110" cy="2917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2. Call by Reference (Pass by Reference):</a:t>
            </a:r>
          </a:p>
          <a:p>
            <a:pPr marL="0" indent="0">
              <a:buNone/>
            </a:pPr>
            <a:r>
              <a:rPr lang="en-US" sz="2800" dirty="0"/>
              <a:t>In call by reference, the </a:t>
            </a:r>
            <a:r>
              <a:rPr lang="en-US" sz="2800" b="1" dirty="0"/>
              <a:t>actual parameter's </a:t>
            </a:r>
            <a:r>
              <a:rPr lang="en-US" sz="2800" b="1" dirty="0">
                <a:solidFill>
                  <a:srgbClr val="C00000"/>
                </a:solidFill>
              </a:rPr>
              <a:t>address</a:t>
            </a:r>
            <a:r>
              <a:rPr lang="en-US" sz="2800" dirty="0"/>
              <a:t> is passed to the function rather than passing a copy of the variable as in Call by value. Any modification inside the function </a:t>
            </a:r>
            <a:r>
              <a:rPr lang="en-US" sz="2800" b="1" dirty="0">
                <a:solidFill>
                  <a:srgbClr val="C00000"/>
                </a:solidFill>
              </a:rPr>
              <a:t>affects the original value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285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10E3-9A65-CF76-38AE-E2D2531BB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B3BF-C8F3-3295-29B3-B6DB454D6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Definition in C: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function definition</a:t>
            </a:r>
            <a:r>
              <a:rPr lang="en-US" sz="2400" dirty="0"/>
              <a:t> in C specifies the </a:t>
            </a:r>
            <a:r>
              <a:rPr lang="en-US" sz="2400" b="1" dirty="0">
                <a:solidFill>
                  <a:srgbClr val="C00000"/>
                </a:solidFill>
              </a:rPr>
              <a:t>actual implementation </a:t>
            </a:r>
            <a:r>
              <a:rPr lang="en-US" sz="2400" dirty="0"/>
              <a:t>of a function. It provides the </a:t>
            </a:r>
            <a:r>
              <a:rPr lang="en-US" sz="2400" b="1" dirty="0">
                <a:solidFill>
                  <a:srgbClr val="C00000"/>
                </a:solidFill>
              </a:rPr>
              <a:t>function's body</a:t>
            </a:r>
            <a:r>
              <a:rPr lang="en-US" sz="2400" dirty="0"/>
              <a:t>, which contains the </a:t>
            </a:r>
            <a:r>
              <a:rPr lang="en-US" sz="2400" b="1" dirty="0">
                <a:solidFill>
                  <a:srgbClr val="C00000"/>
                </a:solidFill>
              </a:rPr>
              <a:t>logic to execute </a:t>
            </a:r>
            <a:r>
              <a:rPr lang="en-US" sz="2400" dirty="0"/>
              <a:t>when the function is called. 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function body: </a:t>
            </a:r>
            <a:r>
              <a:rPr lang="en-US" sz="2400" dirty="0"/>
              <a:t>Contains the </a:t>
            </a:r>
            <a:r>
              <a:rPr lang="en-US" sz="2400" b="1" dirty="0">
                <a:solidFill>
                  <a:srgbClr val="C00000"/>
                </a:solidFill>
              </a:rPr>
              <a:t>code that runs </a:t>
            </a:r>
            <a:r>
              <a:rPr lang="en-US" sz="2400" dirty="0"/>
              <a:t>when the function is called.</a:t>
            </a:r>
          </a:p>
          <a:p>
            <a:r>
              <a:rPr lang="en-US" sz="2400" b="1" dirty="0"/>
              <a:t>return statement: </a:t>
            </a:r>
            <a:r>
              <a:rPr lang="en-US" sz="2400" dirty="0"/>
              <a:t>Sends back a value if the </a:t>
            </a:r>
            <a:r>
              <a:rPr lang="en-US" sz="2400" b="1" dirty="0"/>
              <a:t>function is not </a:t>
            </a:r>
            <a:r>
              <a:rPr lang="en-US" sz="2400" b="1" dirty="0">
                <a:solidFill>
                  <a:srgbClr val="C00000"/>
                </a:solidFill>
              </a:rPr>
              <a:t>void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97C99-819E-7E72-EB45-F4FBA1AF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6" y="2878379"/>
            <a:ext cx="10504714" cy="17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4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2E5A2-E044-7FD4-59D5-A079A366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ECC96-644C-F659-C236-3F553C2B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435458"/>
            <a:ext cx="8937171" cy="58020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4760D6-6337-D575-D7DD-A920B65A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086" y="620487"/>
            <a:ext cx="2205264" cy="1197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E3AA81-2AA0-18F4-6CD2-42BE4ECB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1" r="6857"/>
          <a:stretch/>
        </p:blipFill>
        <p:spPr>
          <a:xfrm>
            <a:off x="9089573" y="2333199"/>
            <a:ext cx="3102428" cy="111493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59D568-5E7C-DF9A-9F5D-97917CBC1369}"/>
              </a:ext>
            </a:extLst>
          </p:cNvPr>
          <p:cNvSpPr txBox="1">
            <a:spLocks/>
          </p:cNvSpPr>
          <p:nvPr/>
        </p:nvSpPr>
        <p:spPr>
          <a:xfrm>
            <a:off x="9089572" y="1734485"/>
            <a:ext cx="2205264" cy="119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Output:</a:t>
            </a:r>
            <a:endParaRPr lang="en-IN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86013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ED80D-4485-72D5-4997-C3A7F1A37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1A3D-158A-4877-3791-C5EE47D0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1012373"/>
            <a:ext cx="10659110" cy="3102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Explanation:</a:t>
            </a:r>
          </a:p>
          <a:p>
            <a:r>
              <a:rPr lang="en-US" sz="2800" dirty="0"/>
              <a:t>Instead of passing a copy, we pass the </a:t>
            </a:r>
            <a:r>
              <a:rPr lang="en-US" sz="2800" b="1" dirty="0">
                <a:solidFill>
                  <a:srgbClr val="C00000"/>
                </a:solidFill>
              </a:rPr>
              <a:t>address of a (&amp;a).</a:t>
            </a:r>
          </a:p>
          <a:p>
            <a:r>
              <a:rPr lang="en-US" sz="2800" dirty="0"/>
              <a:t>The function modifies the </a:t>
            </a:r>
            <a:r>
              <a:rPr lang="en-US" sz="2800" b="1" dirty="0"/>
              <a:t>actual value stored at that address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74453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6C626-1F76-C0E3-5AB6-68C77C67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82BC-3BFF-E83D-9121-89E626B3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Key Difference: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F9B59C-652B-15ED-0E6B-FFE5E8C54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71861"/>
              </p:ext>
            </p:extLst>
          </p:nvPr>
        </p:nvGraphicFramePr>
        <p:xfrm>
          <a:off x="882331" y="1499551"/>
          <a:ext cx="10177555" cy="39507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2142">
                  <a:extLst>
                    <a:ext uri="{9D8B030D-6E8A-4147-A177-3AD203B41FA5}">
                      <a16:colId xmlns:a16="http://schemas.microsoft.com/office/drawing/2014/main" val="3469090332"/>
                    </a:ext>
                  </a:extLst>
                </a:gridCol>
                <a:gridCol w="3392142">
                  <a:extLst>
                    <a:ext uri="{9D8B030D-6E8A-4147-A177-3AD203B41FA5}">
                      <a16:colId xmlns:a16="http://schemas.microsoft.com/office/drawing/2014/main" val="821241150"/>
                    </a:ext>
                  </a:extLst>
                </a:gridCol>
                <a:gridCol w="3393271">
                  <a:extLst>
                    <a:ext uri="{9D8B030D-6E8A-4147-A177-3AD203B41FA5}">
                      <a16:colId xmlns:a16="http://schemas.microsoft.com/office/drawing/2014/main" val="2352045498"/>
                    </a:ext>
                  </a:extLst>
                </a:gridCol>
              </a:tblGrid>
              <a:tr h="4317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Feature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Call by Value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Call by Reference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316781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Parameter Passed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Copy of </a:t>
                      </a:r>
                      <a:r>
                        <a:rPr lang="en-IN" sz="2400" b="1" kern="100" dirty="0">
                          <a:solidFill>
                            <a:srgbClr val="C00000"/>
                          </a:solidFill>
                          <a:effectLst/>
                        </a:rPr>
                        <a:t>actual value</a:t>
                      </a:r>
                      <a:endParaRPr lang="en-IN" sz="2400" b="1" kern="100" dirty="0">
                        <a:solidFill>
                          <a:srgbClr val="C0000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b="1" kern="100" dirty="0">
                          <a:solidFill>
                            <a:srgbClr val="C00000"/>
                          </a:solidFill>
                          <a:effectLst/>
                        </a:rPr>
                        <a:t>Address</a:t>
                      </a:r>
                      <a:r>
                        <a:rPr lang="en-IN" sz="2400" kern="100" dirty="0">
                          <a:effectLst/>
                        </a:rPr>
                        <a:t> of actual variable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8203081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Effect on Original Variable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No change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Changes </a:t>
                      </a:r>
                      <a:r>
                        <a:rPr lang="en-IN" sz="2400" b="1" kern="100" dirty="0">
                          <a:solidFill>
                            <a:srgbClr val="C00000"/>
                          </a:solidFill>
                          <a:effectLst/>
                        </a:rPr>
                        <a:t>reflect</a:t>
                      </a:r>
                      <a:r>
                        <a:rPr lang="en-IN" sz="2400" kern="100" dirty="0">
                          <a:effectLst/>
                        </a:rPr>
                        <a:t> in original variable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507540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Memory Usage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More (creates a copy)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Less (uses the same variable)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881575"/>
                  </a:ext>
                </a:extLst>
              </a:tr>
              <a:tr h="879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Used for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Small data types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Large data structures (arrays, structures)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914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671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5380A-92E8-5067-9E34-A7EA8E5ED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D4B9-CEED-C959-CAD2-5D575427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772886"/>
            <a:ext cx="10659110" cy="5404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Conclusion:</a:t>
            </a:r>
          </a:p>
          <a:p>
            <a:r>
              <a:rPr lang="en-US" sz="2800" dirty="0"/>
              <a:t>Use call by value when you </a:t>
            </a:r>
            <a:r>
              <a:rPr lang="en-US" sz="2800" b="1" dirty="0">
                <a:solidFill>
                  <a:srgbClr val="C00000"/>
                </a:solidFill>
              </a:rPr>
              <a:t>don’t want </a:t>
            </a:r>
            <a:r>
              <a:rPr lang="en-US" sz="2800" dirty="0"/>
              <a:t>the function to modify the original data.</a:t>
            </a:r>
          </a:p>
          <a:p>
            <a:r>
              <a:rPr lang="en-US" sz="2800" dirty="0"/>
              <a:t>Use call by reference when you </a:t>
            </a:r>
            <a:r>
              <a:rPr lang="en-US" sz="2800" b="1" dirty="0"/>
              <a:t>need to modify the original value </a:t>
            </a:r>
            <a:r>
              <a:rPr lang="en-US" sz="2800" dirty="0"/>
              <a:t>or avoid copying large data structures.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93268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B0DE-481F-FA16-47A1-A7A030D9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5D29-3B1D-9781-7A45-553CA352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460171"/>
            <a:ext cx="10659110" cy="19376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/>
              <a:t>Built-in Functions </a:t>
            </a:r>
          </a:p>
          <a:p>
            <a:pPr marL="0" indent="0" algn="ctr">
              <a:buNone/>
            </a:pPr>
            <a:r>
              <a:rPr lang="en-US" sz="4800" b="1" dirty="0"/>
              <a:t>(</a:t>
            </a:r>
            <a:r>
              <a:rPr lang="en-US" sz="4800" b="1" dirty="0">
                <a:solidFill>
                  <a:srgbClr val="C00000"/>
                </a:solidFill>
              </a:rPr>
              <a:t>string </a:t>
            </a:r>
            <a:r>
              <a:rPr lang="en-US" sz="4800" b="1" dirty="0"/>
              <a:t>and </a:t>
            </a:r>
            <a:r>
              <a:rPr lang="en-US" sz="4800" b="1" dirty="0">
                <a:solidFill>
                  <a:srgbClr val="C00000"/>
                </a:solidFill>
              </a:rPr>
              <a:t>math</a:t>
            </a:r>
            <a:r>
              <a:rPr lang="en-US" sz="4800" b="1" dirty="0"/>
              <a:t> Functions):</a:t>
            </a:r>
          </a:p>
          <a:p>
            <a:pPr marL="0" indent="0" algn="ctr">
              <a:buNone/>
            </a:pP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504302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C6768-7B13-3AAF-AB83-FE516DD8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79D8-8261-66FA-A6DF-9E494E1B2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001486"/>
            <a:ext cx="10659110" cy="3668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String operations with Built-in Functions:</a:t>
            </a:r>
          </a:p>
          <a:p>
            <a:pPr marL="0" indent="0">
              <a:buNone/>
            </a:pPr>
            <a:r>
              <a:rPr lang="en-US" sz="2800" dirty="0"/>
              <a:t>In C, string operations include </a:t>
            </a:r>
            <a:r>
              <a:rPr lang="en-US" sz="2800" b="1" dirty="0">
                <a:solidFill>
                  <a:srgbClr val="C00000"/>
                </a:solidFill>
              </a:rPr>
              <a:t>creating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C00000"/>
                </a:solidFill>
              </a:rPr>
              <a:t>manipulating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C00000"/>
                </a:solidFill>
              </a:rPr>
              <a:t>analyzing</a:t>
            </a:r>
            <a:r>
              <a:rPr lang="en-US" sz="2800" dirty="0"/>
              <a:t> </a:t>
            </a:r>
            <a:r>
              <a:rPr lang="en-US" sz="2800" b="1" dirty="0"/>
              <a:t>strings</a:t>
            </a:r>
            <a:r>
              <a:rPr lang="en-US" sz="2800" dirty="0"/>
              <a:t>. The </a:t>
            </a:r>
            <a:r>
              <a:rPr lang="en-US" sz="2800" b="1" dirty="0" err="1">
                <a:solidFill>
                  <a:srgbClr val="C00000"/>
                </a:solidFill>
              </a:rPr>
              <a:t>string.h</a:t>
            </a:r>
            <a:r>
              <a:rPr lang="en-US" sz="2800" dirty="0"/>
              <a:t> header file provides a variety of built-in functions for working with strings.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87924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0D882-3C33-8498-14FA-9987B238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79908-8486-E3E7-0D85-25B22F86B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String Initialization: </a:t>
            </a:r>
            <a:r>
              <a:rPr lang="en-US" sz="2400" dirty="0"/>
              <a:t>Strings are declared as </a:t>
            </a:r>
            <a:r>
              <a:rPr lang="en-US" sz="2400" b="1" dirty="0">
                <a:solidFill>
                  <a:srgbClr val="C00000"/>
                </a:solidFill>
              </a:rPr>
              <a:t>arrays of characters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must be null-terminated</a:t>
            </a:r>
            <a:r>
              <a:rPr lang="en-US" sz="2400" dirty="0"/>
              <a:t>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D0B65-03DC-0516-D457-97C684DC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5" y="1697699"/>
            <a:ext cx="9893728" cy="1113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1DA2C-1FF6-34B3-B58F-16794CBB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47" y="4046505"/>
            <a:ext cx="9838095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8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FA8BF-2338-67AD-18AF-05111B09B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BF64-4FF2-48EC-D2B9-A3BE34C18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2. </a:t>
            </a:r>
            <a:r>
              <a:rPr lang="en-US" sz="2400" b="1" dirty="0"/>
              <a:t>String Input and Output</a:t>
            </a:r>
          </a:p>
          <a:p>
            <a:r>
              <a:rPr lang="en-US" sz="2400" b="1" dirty="0"/>
              <a:t>Input: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Use </a:t>
            </a:r>
            <a:r>
              <a:rPr lang="en-US" sz="2400" b="1" dirty="0" err="1">
                <a:solidFill>
                  <a:srgbClr val="C00000"/>
                </a:solidFill>
              </a:rPr>
              <a:t>scanf</a:t>
            </a:r>
            <a:r>
              <a:rPr lang="en-US" sz="2400" dirty="0"/>
              <a:t> for </a:t>
            </a:r>
            <a:r>
              <a:rPr lang="en-US" sz="2400" b="1" dirty="0"/>
              <a:t>single-word strings</a:t>
            </a:r>
            <a:r>
              <a:rPr lang="en-US" sz="24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Use </a:t>
            </a:r>
            <a:r>
              <a:rPr lang="en-US" sz="2400" b="1" dirty="0" err="1">
                <a:solidFill>
                  <a:srgbClr val="C00000"/>
                </a:solidFill>
              </a:rPr>
              <a:t>fgets</a:t>
            </a:r>
            <a:r>
              <a:rPr lang="en-US" sz="2400" dirty="0"/>
              <a:t> for </a:t>
            </a:r>
            <a:r>
              <a:rPr lang="en-US" sz="2400" b="1" dirty="0"/>
              <a:t>multi-word strings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800" dirty="0"/>
          </a:p>
          <a:p>
            <a:r>
              <a:rPr lang="en-US" sz="2400" b="1" dirty="0"/>
              <a:t>Output: </a:t>
            </a:r>
            <a:r>
              <a:rPr lang="en-US" sz="2400" dirty="0"/>
              <a:t>Use </a:t>
            </a:r>
            <a:r>
              <a:rPr lang="en-US" sz="2400" b="1" dirty="0" err="1"/>
              <a:t>printf</a:t>
            </a:r>
            <a:r>
              <a:rPr lang="en-US" sz="2400" dirty="0"/>
              <a:t> to display strings.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B8B3F-EB72-924C-716E-87279F25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81" y="2489552"/>
            <a:ext cx="8505819" cy="1556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8F20D-C576-DAAE-6CE5-FA8A5A6F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52" y="5014961"/>
            <a:ext cx="4307734" cy="916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8B369-5795-5A40-5C80-1735BAB9F431}"/>
              </a:ext>
            </a:extLst>
          </p:cNvPr>
          <p:cNvSpPr txBox="1"/>
          <p:nvPr/>
        </p:nvSpPr>
        <p:spPr>
          <a:xfrm>
            <a:off x="6596652" y="4333894"/>
            <a:ext cx="51490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str: </a:t>
            </a:r>
            <a:r>
              <a:rPr lang="en-US" sz="2000" dirty="0"/>
              <a:t>A pointer to the character array where the input string will be stored.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n: </a:t>
            </a:r>
            <a:r>
              <a:rPr lang="en-US" sz="2000" dirty="0"/>
              <a:t>The maximum number of characters to read (including the null terminator \0).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stream: </a:t>
            </a:r>
            <a:r>
              <a:rPr lang="en-US" sz="2000" dirty="0"/>
              <a:t>The input stream to read from (e.g., stdin, a file pointer, etc.).</a:t>
            </a:r>
          </a:p>
        </p:txBody>
      </p:sp>
    </p:spTree>
    <p:extLst>
      <p:ext uri="{BB962C8B-B14F-4D97-AF65-F5344CB8AC3E}">
        <p14:creationId xmlns:p14="http://schemas.microsoft.com/office/powerpoint/2010/main" val="2939724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31EF-6178-C0AD-BB38-11686055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CCCF4-836E-9CEA-F235-5607D1A9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Finding String Length: </a:t>
            </a:r>
            <a:r>
              <a:rPr lang="en-US" sz="2400" dirty="0"/>
              <a:t>Use </a:t>
            </a:r>
            <a:r>
              <a:rPr lang="en-US" sz="2400" b="1" dirty="0" err="1">
                <a:solidFill>
                  <a:srgbClr val="C00000"/>
                </a:solidFill>
              </a:rPr>
              <a:t>strlen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find the length of a string (</a:t>
            </a:r>
            <a:r>
              <a:rPr lang="en-US" sz="2400" b="1" dirty="0"/>
              <a:t>excluding the null terminator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r>
              <a:rPr lang="en-IN" sz="2400" b="1" dirty="0"/>
              <a:t>Prototype</a:t>
            </a:r>
            <a:r>
              <a:rPr lang="en-US" sz="2400" b="1" dirty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IN" sz="2000" b="1" dirty="0"/>
              <a:t>Parameter: </a:t>
            </a:r>
            <a:r>
              <a:rPr lang="en-IN" sz="2000" dirty="0"/>
              <a:t>A </a:t>
            </a:r>
            <a:r>
              <a:rPr lang="en-IN" sz="2000" b="1" dirty="0">
                <a:solidFill>
                  <a:srgbClr val="C00000"/>
                </a:solidFill>
              </a:rPr>
              <a:t>pointer</a:t>
            </a:r>
            <a:r>
              <a:rPr lang="en-IN" sz="2000" dirty="0"/>
              <a:t> to the string (</a:t>
            </a:r>
            <a:r>
              <a:rPr lang="en-IN" sz="2000" dirty="0" err="1"/>
              <a:t>const</a:t>
            </a:r>
            <a:r>
              <a:rPr lang="en-IN" sz="2000" dirty="0"/>
              <a:t> char *str).</a:t>
            </a:r>
          </a:p>
          <a:p>
            <a:r>
              <a:rPr lang="en-IN" sz="2000" b="1" dirty="0"/>
              <a:t>Return Type: </a:t>
            </a:r>
            <a:r>
              <a:rPr lang="en-IN" sz="2000" dirty="0"/>
              <a:t>The length of the string as a value of type </a:t>
            </a:r>
            <a:r>
              <a:rPr lang="en-IN" sz="2000" dirty="0" err="1"/>
              <a:t>size_t</a:t>
            </a:r>
            <a:r>
              <a:rPr lang="en-IN" sz="2000" dirty="0"/>
              <a:t>, which is an </a:t>
            </a:r>
            <a:r>
              <a:rPr lang="en-IN" sz="2000" b="1" dirty="0">
                <a:solidFill>
                  <a:srgbClr val="C00000"/>
                </a:solidFill>
              </a:rPr>
              <a:t>unsigned</a:t>
            </a:r>
            <a:r>
              <a:rPr lang="en-IN" sz="2000" dirty="0"/>
              <a:t> </a:t>
            </a:r>
            <a:r>
              <a:rPr lang="en-IN" sz="2000" b="1" dirty="0">
                <a:solidFill>
                  <a:srgbClr val="C00000"/>
                </a:solidFill>
              </a:rPr>
              <a:t>integral</a:t>
            </a:r>
            <a:r>
              <a:rPr lang="en-IN" sz="2000" dirty="0"/>
              <a:t> type.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3A468-0363-0EA2-D032-A7129D6A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14" y="4335381"/>
            <a:ext cx="7457143" cy="2323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CC058-EE18-76DD-B57B-330237B6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62" y="1732727"/>
            <a:ext cx="6695238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042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22DED-1F19-B25E-A49A-919BA6B3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8BCF-8553-147A-F6A0-BCCABE96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33023"/>
            <a:ext cx="10659110" cy="5643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b="1" dirty="0"/>
              <a:t>Copying Strings: </a:t>
            </a:r>
            <a:r>
              <a:rPr lang="en-US" sz="2400" dirty="0"/>
              <a:t>In C, copying strings involves </a:t>
            </a:r>
            <a:r>
              <a:rPr lang="en-US" sz="2400" b="1" dirty="0">
                <a:solidFill>
                  <a:srgbClr val="C00000"/>
                </a:solidFill>
              </a:rPr>
              <a:t>transferring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the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one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string</a:t>
            </a:r>
            <a:r>
              <a:rPr lang="en-US" sz="2400" dirty="0"/>
              <a:t> (source) into </a:t>
            </a:r>
            <a:r>
              <a:rPr lang="en-US" sz="2400" b="1" dirty="0"/>
              <a:t>another</a:t>
            </a:r>
            <a:r>
              <a:rPr lang="en-US" sz="2400" dirty="0"/>
              <a:t> </a:t>
            </a:r>
            <a:r>
              <a:rPr lang="en-US" sz="2400" b="1" dirty="0"/>
              <a:t>string</a:t>
            </a:r>
            <a:r>
              <a:rPr lang="en-US" sz="2400" dirty="0"/>
              <a:t> (destination). Use </a:t>
            </a:r>
            <a:r>
              <a:rPr lang="en-US" sz="2400" b="1" dirty="0" err="1">
                <a:solidFill>
                  <a:srgbClr val="C00000"/>
                </a:solidFill>
              </a:rPr>
              <a:t>strcpy</a:t>
            </a:r>
            <a:r>
              <a:rPr lang="en-US" sz="2400" dirty="0"/>
              <a:t> or </a:t>
            </a:r>
            <a:r>
              <a:rPr lang="en-US" sz="2400" b="1" dirty="0" err="1">
                <a:solidFill>
                  <a:srgbClr val="C00000"/>
                </a:solidFill>
              </a:rPr>
              <a:t>strncpy</a:t>
            </a:r>
            <a:r>
              <a:rPr lang="en-US" sz="2400" dirty="0"/>
              <a:t> to copy one </a:t>
            </a:r>
            <a:r>
              <a:rPr lang="en-US" sz="2400" b="1" dirty="0"/>
              <a:t>string</a:t>
            </a:r>
            <a:r>
              <a:rPr lang="en-US" sz="2400" dirty="0"/>
              <a:t> </a:t>
            </a:r>
            <a:r>
              <a:rPr lang="en-US" sz="2400" b="1" dirty="0"/>
              <a:t>into</a:t>
            </a:r>
            <a:r>
              <a:rPr lang="en-US" sz="2400" dirty="0"/>
              <a:t> </a:t>
            </a:r>
            <a:r>
              <a:rPr lang="en-US" sz="2400" b="1" dirty="0"/>
              <a:t>another</a:t>
            </a:r>
            <a:r>
              <a:rPr lang="en-US" sz="2400" dirty="0"/>
              <a:t>.</a:t>
            </a:r>
          </a:p>
          <a:p>
            <a:r>
              <a:rPr lang="en-US" sz="2400" b="1" dirty="0" err="1"/>
              <a:t>strcpy</a:t>
            </a:r>
            <a:r>
              <a:rPr lang="en-US" sz="2400" dirty="0"/>
              <a:t> does not perform bounds checking.</a:t>
            </a:r>
          </a:p>
          <a:p>
            <a:r>
              <a:rPr lang="en-US" sz="2400" b="1" dirty="0" err="1"/>
              <a:t>strncpy</a:t>
            </a:r>
            <a:r>
              <a:rPr lang="en-US" sz="2400" dirty="0"/>
              <a:t> allows you to specify the number of characters to copy.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400" b="1" dirty="0"/>
              <a:t>Using </a:t>
            </a:r>
            <a:r>
              <a:rPr lang="en-US" sz="2400" b="1" dirty="0" err="1">
                <a:solidFill>
                  <a:srgbClr val="C00000"/>
                </a:solidFill>
              </a:rPr>
              <a:t>strcpy</a:t>
            </a:r>
            <a:r>
              <a:rPr lang="en-US" sz="2400" b="1" dirty="0">
                <a:solidFill>
                  <a:srgbClr val="C00000"/>
                </a:solidFill>
              </a:rPr>
              <a:t>():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strcpy</a:t>
            </a:r>
            <a:r>
              <a:rPr lang="en-US" sz="2400" dirty="0"/>
              <a:t> function </a:t>
            </a:r>
            <a:r>
              <a:rPr lang="en-US" sz="2400" b="1" dirty="0">
                <a:solidFill>
                  <a:srgbClr val="C00000"/>
                </a:solidFill>
              </a:rPr>
              <a:t>copies the entire</a:t>
            </a:r>
            <a:r>
              <a:rPr lang="en-US" sz="2400" dirty="0"/>
              <a:t> </a:t>
            </a:r>
            <a:r>
              <a:rPr lang="en-US" sz="2400" b="1" dirty="0"/>
              <a:t>source string </a:t>
            </a:r>
            <a:r>
              <a:rPr lang="en-US" sz="2400" dirty="0"/>
              <a:t>(including the null terminator \0) into the </a:t>
            </a:r>
            <a:r>
              <a:rPr lang="en-US" sz="2400" b="1" dirty="0"/>
              <a:t>destination</a:t>
            </a:r>
            <a:r>
              <a:rPr lang="en-US" sz="2400" dirty="0"/>
              <a:t> </a:t>
            </a:r>
            <a:r>
              <a:rPr lang="en-US" sz="2400" b="1" dirty="0"/>
              <a:t>string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Prototype: 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2E0B9-38C7-CE26-D163-BEE75E92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90" y="4070898"/>
            <a:ext cx="7323809" cy="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72745-2F7B-F88F-1971-5975A004E267}"/>
              </a:ext>
            </a:extLst>
          </p:cNvPr>
          <p:cNvSpPr txBox="1"/>
          <p:nvPr/>
        </p:nvSpPr>
        <p:spPr>
          <a:xfrm>
            <a:off x="1001486" y="5001538"/>
            <a:ext cx="9535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Destination: </a:t>
            </a:r>
            <a:r>
              <a:rPr lang="en-IN" sz="2000" dirty="0"/>
              <a:t>Must be </a:t>
            </a:r>
            <a:r>
              <a:rPr lang="en-IN" sz="2000" b="1" dirty="0">
                <a:solidFill>
                  <a:srgbClr val="FF0000"/>
                </a:solidFill>
              </a:rPr>
              <a:t>large enough </a:t>
            </a:r>
            <a:r>
              <a:rPr lang="en-IN" sz="2000" dirty="0"/>
              <a:t>to hold the source string, including the null terminator.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Source: </a:t>
            </a:r>
            <a:r>
              <a:rPr lang="en-IN" sz="2000" dirty="0"/>
              <a:t>The string to be copied.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Return Value: </a:t>
            </a:r>
            <a:r>
              <a:rPr lang="en-IN" sz="2000" b="1" dirty="0">
                <a:solidFill>
                  <a:srgbClr val="FF0000"/>
                </a:solidFill>
              </a:rPr>
              <a:t>A pointer </a:t>
            </a:r>
            <a:r>
              <a:rPr lang="en-IN" sz="2000" dirty="0"/>
              <a:t>to the destination string.</a:t>
            </a:r>
          </a:p>
        </p:txBody>
      </p:sp>
    </p:spTree>
    <p:extLst>
      <p:ext uri="{BB962C8B-B14F-4D97-AF65-F5344CB8AC3E}">
        <p14:creationId xmlns:p14="http://schemas.microsoft.com/office/powerpoint/2010/main" val="367640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CD3-12AB-B4D7-2F94-3D65F436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5FACB-FFB3-4125-8FAC-1B2D8BB4C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4" y="533400"/>
            <a:ext cx="465045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r>
              <a:rPr lang="en-US" sz="2400" dirty="0"/>
              <a:t>The function </a:t>
            </a:r>
            <a:r>
              <a:rPr lang="en-US" sz="2400" b="1" dirty="0">
                <a:solidFill>
                  <a:srgbClr val="C00000"/>
                </a:solidFill>
              </a:rPr>
              <a:t>add</a:t>
            </a:r>
            <a:r>
              <a:rPr lang="en-US" sz="2400" dirty="0"/>
              <a:t> is defined as </a:t>
            </a:r>
            <a:r>
              <a:rPr lang="en-US" sz="2400" b="1" dirty="0"/>
              <a:t>int</a:t>
            </a:r>
            <a:r>
              <a:rPr lang="en-US" sz="2400" dirty="0"/>
              <a:t> </a:t>
            </a:r>
            <a:r>
              <a:rPr lang="en-US" sz="2400" b="1" dirty="0"/>
              <a:t>add(int a, int b)</a:t>
            </a:r>
            <a:r>
              <a:rPr lang="en-US" sz="2400" dirty="0"/>
              <a:t>.</a:t>
            </a:r>
          </a:p>
          <a:p>
            <a:r>
              <a:rPr lang="en-US" sz="2400" dirty="0"/>
              <a:t>The function takes </a:t>
            </a:r>
            <a:r>
              <a:rPr lang="en-US" sz="2400" b="1" dirty="0"/>
              <a:t>two integers </a:t>
            </a:r>
            <a:r>
              <a:rPr lang="en-US" sz="2400" dirty="0"/>
              <a:t>as parameters and returns an </a:t>
            </a:r>
            <a:r>
              <a:rPr lang="en-US" sz="2400" b="1" dirty="0"/>
              <a:t>integer</a:t>
            </a:r>
            <a:r>
              <a:rPr lang="en-US" sz="2400" dirty="0"/>
              <a:t> (int).</a:t>
            </a:r>
          </a:p>
          <a:p>
            <a:r>
              <a:rPr lang="en-US" sz="2400" dirty="0"/>
              <a:t>Inside the function, a + b is </a:t>
            </a:r>
            <a:r>
              <a:rPr lang="en-US" sz="2400" b="1" dirty="0"/>
              <a:t>computed</a:t>
            </a:r>
            <a:r>
              <a:rPr lang="en-US" sz="2400" dirty="0"/>
              <a:t> and </a:t>
            </a:r>
            <a:r>
              <a:rPr lang="en-US" sz="2400" b="1" dirty="0"/>
              <a:t>returned</a:t>
            </a:r>
            <a:r>
              <a:rPr lang="en-US" sz="2400" dirty="0"/>
              <a:t>.</a:t>
            </a:r>
          </a:p>
          <a:p>
            <a:r>
              <a:rPr lang="en-US" sz="2400" dirty="0"/>
              <a:t>The function is called in </a:t>
            </a:r>
            <a:r>
              <a:rPr lang="en-US" sz="2400" b="1" dirty="0"/>
              <a:t>main</a:t>
            </a:r>
            <a:r>
              <a:rPr lang="en-US" sz="2400" dirty="0"/>
              <a:t>(), and its result is stored in result.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5813D-4423-2F47-9598-C1B2C2F8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61" y="0"/>
            <a:ext cx="7275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B9559-56EA-212B-512D-60AF0A46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F8C54-A35E-2DCC-EE87-0E7EE815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DE4D0-368F-BD80-0271-A8EC2032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95" y="1191568"/>
            <a:ext cx="8126933" cy="500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510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7B438-C994-6BD4-D92A-B71BA7B0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8C33D-A563-F7B3-CAAE-0E57F0DB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strncpy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 err="1"/>
              <a:t>strncpy</a:t>
            </a:r>
            <a:r>
              <a:rPr lang="en-US" sz="2400" dirty="0"/>
              <a:t> function allows you to </a:t>
            </a:r>
            <a:r>
              <a:rPr lang="en-US" sz="2400" b="1" dirty="0">
                <a:solidFill>
                  <a:srgbClr val="C00000"/>
                </a:solidFill>
              </a:rPr>
              <a:t>specify the number of characters to copy</a:t>
            </a:r>
            <a:r>
              <a:rPr lang="en-US" sz="2400" dirty="0"/>
              <a:t>. This is </a:t>
            </a:r>
            <a:r>
              <a:rPr lang="en-US" sz="2400" b="1" dirty="0"/>
              <a:t>safer</a:t>
            </a:r>
            <a:r>
              <a:rPr lang="en-US" sz="2400" dirty="0"/>
              <a:t> and prevents buffer overflow if the </a:t>
            </a:r>
            <a:r>
              <a:rPr lang="en-US" sz="2400" b="1" dirty="0"/>
              <a:t>source string is larger than the destination buffer.</a:t>
            </a:r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num: </a:t>
            </a:r>
            <a:r>
              <a:rPr lang="en-US" sz="2400" dirty="0"/>
              <a:t>Maximum number of </a:t>
            </a:r>
            <a:r>
              <a:rPr lang="en-US" sz="2400" b="1" dirty="0"/>
              <a:t>characters</a:t>
            </a:r>
            <a:r>
              <a:rPr lang="en-US" sz="2400" dirty="0"/>
              <a:t> </a:t>
            </a:r>
            <a:r>
              <a:rPr lang="en-US" sz="2400" b="1" dirty="0"/>
              <a:t>to</a:t>
            </a:r>
            <a:r>
              <a:rPr lang="en-US" sz="2400" dirty="0"/>
              <a:t> </a:t>
            </a:r>
            <a:r>
              <a:rPr lang="en-US" sz="2400" b="1" dirty="0"/>
              <a:t>copy</a:t>
            </a:r>
            <a:r>
              <a:rPr lang="en-US" sz="2400" dirty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Null Termination: </a:t>
            </a:r>
            <a:r>
              <a:rPr lang="en-US" sz="2400" dirty="0"/>
              <a:t>If the source string length is less than num, the destination string is </a:t>
            </a:r>
            <a:r>
              <a:rPr lang="en-US" sz="2400" b="1" dirty="0"/>
              <a:t>padded with null characters (\0).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If the source is longer than num, the </a:t>
            </a:r>
            <a:r>
              <a:rPr lang="en-US" sz="2400" b="1" dirty="0"/>
              <a:t>destination will not be null-terminated</a:t>
            </a:r>
            <a:r>
              <a:rPr lang="en-US" sz="2400" dirty="0"/>
              <a:t>, so you may need to handle this manually.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B9AC-0D94-3734-9A96-CABB8025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09" y="2828971"/>
            <a:ext cx="9792782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1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48C7-9B7A-F17D-966E-492C30A5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D6E8-EAEB-7C06-BA4F-123F975EE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B683E-A9C0-5986-1C41-A1E53CF5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72" y="388607"/>
            <a:ext cx="8187514" cy="608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18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0BEC0-2950-FFED-57E0-EA9B3814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F7B7-C63A-147A-DD00-171AC3129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81000"/>
            <a:ext cx="10659110" cy="5998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5. Concatenating Strings: </a:t>
            </a:r>
            <a:r>
              <a:rPr lang="en-US" sz="2400" dirty="0"/>
              <a:t>String concatenation in C involves </a:t>
            </a:r>
            <a:r>
              <a:rPr lang="en-US" sz="2400" b="1" dirty="0"/>
              <a:t>joining two strings into one by appending the characters of one string </a:t>
            </a:r>
            <a:r>
              <a:rPr lang="en-US" sz="2400" dirty="0"/>
              <a:t>(source) </a:t>
            </a:r>
            <a:r>
              <a:rPr lang="en-US" sz="2400" b="1" dirty="0"/>
              <a:t>to the end of another </a:t>
            </a:r>
            <a:r>
              <a:rPr lang="en-US" sz="2400" dirty="0"/>
              <a:t>(destination). Use </a:t>
            </a:r>
            <a:r>
              <a:rPr lang="en-US" sz="2400" dirty="0" err="1"/>
              <a:t>strcat</a:t>
            </a:r>
            <a:r>
              <a:rPr lang="en-US" sz="2400" dirty="0"/>
              <a:t> or </a:t>
            </a:r>
            <a:r>
              <a:rPr lang="en-US" sz="2400" dirty="0" err="1"/>
              <a:t>strncat</a:t>
            </a:r>
            <a:r>
              <a:rPr lang="en-US" sz="2400" dirty="0"/>
              <a:t> to concatenate two strings.</a:t>
            </a:r>
          </a:p>
          <a:p>
            <a:r>
              <a:rPr lang="en-US" sz="2400" b="1" dirty="0" err="1">
                <a:solidFill>
                  <a:srgbClr val="C00000"/>
                </a:solidFill>
              </a:rPr>
              <a:t>strcat</a:t>
            </a:r>
            <a:r>
              <a:rPr lang="en-US" sz="2400" dirty="0"/>
              <a:t> appends the </a:t>
            </a:r>
            <a:r>
              <a:rPr lang="en-US" sz="2400" b="1" dirty="0"/>
              <a:t>second</a:t>
            </a:r>
            <a:r>
              <a:rPr lang="en-US" sz="2400" dirty="0"/>
              <a:t> </a:t>
            </a:r>
            <a:r>
              <a:rPr lang="en-US" sz="2400" b="1" dirty="0"/>
              <a:t>string</a:t>
            </a:r>
            <a:r>
              <a:rPr lang="en-US" sz="2400" dirty="0"/>
              <a:t> to </a:t>
            </a:r>
            <a:r>
              <a:rPr lang="en-US" sz="2400" b="1" dirty="0"/>
              <a:t>the</a:t>
            </a:r>
            <a:r>
              <a:rPr lang="en-US" sz="2400" dirty="0"/>
              <a:t> </a:t>
            </a:r>
            <a:r>
              <a:rPr lang="en-US" sz="2400" b="1" dirty="0"/>
              <a:t>first</a:t>
            </a:r>
            <a:r>
              <a:rPr lang="en-US" sz="2400" dirty="0"/>
              <a:t>.</a:t>
            </a:r>
          </a:p>
          <a:p>
            <a:r>
              <a:rPr lang="en-US" sz="2400" b="1" dirty="0" err="1">
                <a:solidFill>
                  <a:srgbClr val="C00000"/>
                </a:solidFill>
              </a:rPr>
              <a:t>strncat</a:t>
            </a:r>
            <a:r>
              <a:rPr lang="en-US" sz="2400" dirty="0"/>
              <a:t> allows you to specify the number of characters to append.</a:t>
            </a:r>
          </a:p>
          <a:p>
            <a:endParaRPr lang="en-US" sz="800" dirty="0"/>
          </a:p>
          <a:p>
            <a:r>
              <a:rPr lang="en-US" sz="2400" b="1" dirty="0"/>
              <a:t>Using </a:t>
            </a:r>
            <a:r>
              <a:rPr lang="en-US" sz="2400" b="1" dirty="0" err="1"/>
              <a:t>strcat</a:t>
            </a:r>
            <a:r>
              <a:rPr lang="en-US" sz="2400" b="1" dirty="0"/>
              <a:t>():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strcat</a:t>
            </a:r>
            <a:r>
              <a:rPr lang="en-US" sz="2400" dirty="0"/>
              <a:t> function concatenates the </a:t>
            </a:r>
            <a:r>
              <a:rPr lang="en-US" sz="2400" b="1" dirty="0">
                <a:solidFill>
                  <a:srgbClr val="C00000"/>
                </a:solidFill>
              </a:rPr>
              <a:t>source</a:t>
            </a:r>
            <a:r>
              <a:rPr lang="en-US" sz="2400" dirty="0"/>
              <a:t> string </a:t>
            </a:r>
            <a:r>
              <a:rPr lang="en-US" sz="2400" b="1" dirty="0">
                <a:solidFill>
                  <a:srgbClr val="C00000"/>
                </a:solidFill>
              </a:rPr>
              <a:t>to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destination</a:t>
            </a:r>
            <a:r>
              <a:rPr lang="en-US" sz="2400" dirty="0"/>
              <a:t> string, </a:t>
            </a:r>
            <a:r>
              <a:rPr lang="en-US" sz="2400" b="1" dirty="0"/>
              <a:t>starting at the null terminator </a:t>
            </a:r>
            <a:r>
              <a:rPr lang="en-US" sz="2400" dirty="0"/>
              <a:t>(\0) of the destination.</a:t>
            </a:r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200" b="1" dirty="0"/>
              <a:t>Destination: </a:t>
            </a:r>
            <a:r>
              <a:rPr lang="en-US" sz="2200" dirty="0"/>
              <a:t>Must be </a:t>
            </a:r>
            <a:r>
              <a:rPr lang="en-US" sz="2200" b="1" dirty="0">
                <a:solidFill>
                  <a:srgbClr val="FF0000"/>
                </a:solidFill>
              </a:rPr>
              <a:t>large enough </a:t>
            </a:r>
            <a:r>
              <a:rPr lang="en-US" sz="2200" dirty="0"/>
              <a:t>to hold the resulting string, including the null terminator.</a:t>
            </a:r>
          </a:p>
          <a:p>
            <a:r>
              <a:rPr lang="en-US" sz="2200" b="1" dirty="0"/>
              <a:t>Source: </a:t>
            </a:r>
            <a:r>
              <a:rPr lang="en-US" sz="2200" dirty="0"/>
              <a:t>The string to be appended.</a:t>
            </a:r>
          </a:p>
          <a:p>
            <a:r>
              <a:rPr lang="en-US" sz="2200" b="1" dirty="0"/>
              <a:t>Return Value: </a:t>
            </a:r>
            <a:r>
              <a:rPr lang="en-US" sz="2200" dirty="0"/>
              <a:t>A pointer to the destination string.</a:t>
            </a: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E78E0-CB7D-20E4-7247-74D4C785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22" y="3974696"/>
            <a:ext cx="8865881" cy="6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68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CD00D-67FE-4633-37CF-4611CB6F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A592-7150-922F-9F00-3A4A5D8E5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3006B-6217-14B5-F3A3-370A4495B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13" y="752619"/>
            <a:ext cx="8825421" cy="53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517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7742C-575B-FA55-9E82-96E5C722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EACC7-984F-97A8-AFC8-CDD5AAA4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strncat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strncat</a:t>
            </a:r>
            <a:r>
              <a:rPr lang="en-US" sz="2400" dirty="0"/>
              <a:t> function is a </a:t>
            </a:r>
            <a:r>
              <a:rPr lang="en-US" sz="2400" b="1" dirty="0"/>
              <a:t>safer version of </a:t>
            </a:r>
            <a:r>
              <a:rPr lang="en-US" sz="2400" b="1" dirty="0" err="1"/>
              <a:t>strcat</a:t>
            </a:r>
            <a:r>
              <a:rPr lang="en-US" sz="2400" dirty="0"/>
              <a:t>. It allows you to specify the </a:t>
            </a:r>
            <a:r>
              <a:rPr lang="en-US" sz="2400" b="1" dirty="0">
                <a:solidFill>
                  <a:srgbClr val="C00000"/>
                </a:solidFill>
              </a:rPr>
              <a:t>maximum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number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characters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C00000"/>
                </a:solidFill>
              </a:rPr>
              <a:t>append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num: </a:t>
            </a:r>
            <a:r>
              <a:rPr lang="en-US" sz="2400" dirty="0"/>
              <a:t>Specifies the maximum number of characters to append from the source string.</a:t>
            </a:r>
          </a:p>
          <a:p>
            <a:r>
              <a:rPr lang="en-US" sz="2400" dirty="0"/>
              <a:t>Appends at </a:t>
            </a:r>
            <a:r>
              <a:rPr lang="en-US" sz="2400" b="1" dirty="0">
                <a:solidFill>
                  <a:srgbClr val="C00000"/>
                </a:solidFill>
              </a:rPr>
              <a:t>most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num</a:t>
            </a:r>
            <a:r>
              <a:rPr lang="en-US" sz="2400" dirty="0"/>
              <a:t> characters and ensures the resulting string is null-terminated.</a:t>
            </a:r>
          </a:p>
          <a:p>
            <a:r>
              <a:rPr lang="en-US" sz="2400" dirty="0"/>
              <a:t>Useful when the size of the destination buffer is limited.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F0DB4-538C-B0D8-D12C-5B1399D1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7" y="2681625"/>
            <a:ext cx="10254343" cy="5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74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BC5D3-4864-5500-3559-F8D518D1D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5F41B-EC30-5F8D-E451-E389B499E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868" y="1088572"/>
            <a:ext cx="10659110" cy="472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6. Comparing Strings: </a:t>
            </a:r>
          </a:p>
          <a:p>
            <a:pPr marL="0" indent="0">
              <a:buNone/>
            </a:pPr>
            <a:r>
              <a:rPr lang="en-US" sz="2400" dirty="0"/>
              <a:t>In C, comparing strings is done to determine their </a:t>
            </a:r>
            <a:r>
              <a:rPr lang="en-US" sz="2400" b="1" dirty="0">
                <a:solidFill>
                  <a:srgbClr val="FF0000"/>
                </a:solidFill>
              </a:rPr>
              <a:t>equality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lexical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order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rgbClr val="FF0000"/>
                </a:solidFill>
              </a:rPr>
              <a:t>differences</a:t>
            </a:r>
            <a:r>
              <a:rPr lang="en-US" sz="2400" dirty="0"/>
              <a:t>. Strings are compared character by character, and C provides built-in functions in the </a:t>
            </a:r>
            <a:r>
              <a:rPr lang="en-US" sz="2400" dirty="0" err="1"/>
              <a:t>string.h</a:t>
            </a:r>
            <a:r>
              <a:rPr lang="en-US" sz="2400" dirty="0"/>
              <a:t> library for these operations. </a:t>
            </a:r>
          </a:p>
          <a:p>
            <a:pPr marL="0" indent="0">
              <a:buNone/>
            </a:pPr>
            <a:r>
              <a:rPr lang="en-US" sz="2400" b="1" dirty="0"/>
              <a:t>Use following functions to compare two strings:</a:t>
            </a:r>
          </a:p>
          <a:p>
            <a:r>
              <a:rPr lang="en-US" sz="2400" b="1" dirty="0" err="1"/>
              <a:t>strcmp</a:t>
            </a:r>
            <a:r>
              <a:rPr lang="en-US" sz="2400" b="1" dirty="0"/>
              <a:t>()</a:t>
            </a:r>
            <a:r>
              <a:rPr lang="en-US" sz="2400" dirty="0"/>
              <a:t> compares strings lexicographically (Alphabetically).</a:t>
            </a:r>
          </a:p>
          <a:p>
            <a:r>
              <a:rPr lang="en-US" sz="2400" b="1" dirty="0" err="1"/>
              <a:t>str</a:t>
            </a:r>
            <a:r>
              <a:rPr lang="en-US" sz="2400" b="1" dirty="0" err="1">
                <a:solidFill>
                  <a:srgbClr val="C00000"/>
                </a:solidFill>
              </a:rPr>
              <a:t>n</a:t>
            </a:r>
            <a:r>
              <a:rPr lang="en-US" sz="2400" b="1" dirty="0" err="1"/>
              <a:t>cmp</a:t>
            </a:r>
            <a:r>
              <a:rPr lang="en-US" sz="2400" b="1" dirty="0"/>
              <a:t>()</a:t>
            </a:r>
            <a:r>
              <a:rPr lang="en-US" sz="2400" dirty="0"/>
              <a:t> compares only the first n characters.</a:t>
            </a:r>
          </a:p>
          <a:p>
            <a:r>
              <a:rPr lang="en-US" sz="2400" b="1" dirty="0" err="1"/>
              <a:t>str</a:t>
            </a:r>
            <a:r>
              <a:rPr lang="en-US" sz="2400" b="1" dirty="0" err="1">
                <a:solidFill>
                  <a:srgbClr val="C00000"/>
                </a:solidFill>
              </a:rPr>
              <a:t>case</a:t>
            </a:r>
            <a:r>
              <a:rPr lang="en-US" sz="2400" b="1" dirty="0" err="1"/>
              <a:t>cmp</a:t>
            </a:r>
            <a:r>
              <a:rPr lang="en-US" sz="2400" b="1" dirty="0"/>
              <a:t>()</a:t>
            </a:r>
            <a:r>
              <a:rPr lang="en-US" sz="2400" dirty="0"/>
              <a:t> performs a case-insensitive comparison.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80842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4809-CB78-1AE8-72D2-0B62540BF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1C8CB-6A2C-621B-9F4B-FD1175660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Comparison Using </a:t>
            </a:r>
            <a:r>
              <a:rPr lang="en-US" sz="2400" b="1" dirty="0" err="1">
                <a:solidFill>
                  <a:srgbClr val="C00000"/>
                </a:solidFill>
              </a:rPr>
              <a:t>strcmp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strcmp</a:t>
            </a:r>
            <a:r>
              <a:rPr lang="en-US" sz="2400" dirty="0"/>
              <a:t> function compares two strings </a:t>
            </a:r>
            <a:r>
              <a:rPr lang="en-US" sz="2400" b="1" dirty="0">
                <a:solidFill>
                  <a:srgbClr val="C00000"/>
                </a:solidFill>
              </a:rPr>
              <a:t>lexicographically</a:t>
            </a:r>
            <a:r>
              <a:rPr lang="en-US" sz="2400" dirty="0"/>
              <a:t> (</a:t>
            </a:r>
            <a:r>
              <a:rPr lang="en-US" sz="2400" b="1" dirty="0"/>
              <a:t>dictionary</a:t>
            </a:r>
            <a:r>
              <a:rPr lang="en-US" sz="2400" dirty="0"/>
              <a:t> </a:t>
            </a:r>
            <a:r>
              <a:rPr lang="en-US" sz="2400" b="1" dirty="0"/>
              <a:t>order</a:t>
            </a:r>
            <a:r>
              <a:rPr lang="en-US" sz="2400" dirty="0"/>
              <a:t>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Return Values: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Returns </a:t>
            </a:r>
            <a:r>
              <a:rPr lang="en-US" sz="2200" b="1" dirty="0">
                <a:solidFill>
                  <a:srgbClr val="C00000"/>
                </a:solidFill>
              </a:rPr>
              <a:t>0</a:t>
            </a:r>
            <a:r>
              <a:rPr lang="en-US" sz="2200" dirty="0"/>
              <a:t> if the </a:t>
            </a:r>
            <a:r>
              <a:rPr lang="en-US" sz="2200" b="1" dirty="0"/>
              <a:t>strings are equal</a:t>
            </a:r>
            <a:r>
              <a:rPr lang="en-US" sz="22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Returns a </a:t>
            </a:r>
            <a:r>
              <a:rPr lang="en-US" sz="2200" b="1" dirty="0">
                <a:solidFill>
                  <a:srgbClr val="C00000"/>
                </a:solidFill>
              </a:rPr>
              <a:t>negative value </a:t>
            </a:r>
            <a:r>
              <a:rPr lang="en-US" sz="2200" dirty="0"/>
              <a:t>if </a:t>
            </a:r>
            <a:r>
              <a:rPr lang="en-US" sz="2200" b="1" dirty="0"/>
              <a:t>str1</a:t>
            </a:r>
            <a:r>
              <a:rPr lang="en-US" sz="2200" dirty="0"/>
              <a:t> is </a:t>
            </a:r>
            <a:r>
              <a:rPr lang="en-US" sz="2200" b="1" dirty="0"/>
              <a:t>less</a:t>
            </a:r>
            <a:r>
              <a:rPr lang="en-US" sz="2200" dirty="0"/>
              <a:t> </a:t>
            </a:r>
            <a:r>
              <a:rPr lang="en-US" sz="2200" b="1" dirty="0"/>
              <a:t>than</a:t>
            </a:r>
            <a:r>
              <a:rPr lang="en-US" sz="2200" dirty="0"/>
              <a:t> </a:t>
            </a:r>
            <a:r>
              <a:rPr lang="en-US" sz="2200" b="1" dirty="0"/>
              <a:t>str2</a:t>
            </a:r>
            <a:r>
              <a:rPr lang="en-US" sz="2200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Returns a </a:t>
            </a:r>
            <a:r>
              <a:rPr lang="en-US" sz="2200" b="1" dirty="0">
                <a:solidFill>
                  <a:srgbClr val="C00000"/>
                </a:solidFill>
              </a:rPr>
              <a:t>positive value </a:t>
            </a:r>
            <a:r>
              <a:rPr lang="en-US" sz="2200" dirty="0"/>
              <a:t>if str1 is </a:t>
            </a:r>
            <a:r>
              <a:rPr lang="en-US" sz="2200" b="1" dirty="0"/>
              <a:t>greater</a:t>
            </a:r>
            <a:r>
              <a:rPr lang="en-US" sz="2200" dirty="0"/>
              <a:t> </a:t>
            </a:r>
            <a:r>
              <a:rPr lang="en-US" sz="2200" b="1" dirty="0"/>
              <a:t>than</a:t>
            </a:r>
            <a:r>
              <a:rPr lang="en-US" sz="2200" dirty="0"/>
              <a:t> </a:t>
            </a:r>
            <a:r>
              <a:rPr lang="en-US" sz="2200" b="1" dirty="0"/>
              <a:t>str2</a:t>
            </a:r>
            <a:r>
              <a:rPr lang="en-US" sz="2200" dirty="0"/>
              <a:t>.</a:t>
            </a:r>
          </a:p>
          <a:p>
            <a:r>
              <a:rPr lang="en-US" sz="2400" dirty="0"/>
              <a:t>Comparison is </a:t>
            </a:r>
            <a:r>
              <a:rPr lang="en-US" sz="2400" b="1" dirty="0">
                <a:solidFill>
                  <a:srgbClr val="C00000"/>
                </a:solidFill>
              </a:rPr>
              <a:t>case-sensitive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947E8-2B83-5976-8D61-B5B9EE08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38" y="2571857"/>
            <a:ext cx="7695238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89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FFF7-B04D-D43B-DEB1-C51574924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5815-E442-5F5A-4BE9-552435AF2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0F09E-829C-C9DD-5678-E770D09F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1145921"/>
            <a:ext cx="9013371" cy="50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74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C46CE-336E-3957-0677-F9870FE9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F4B2-F94E-7A47-F1DF-9B814E125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String Comparison Using </a:t>
            </a:r>
            <a:r>
              <a:rPr lang="en-US" sz="2400" b="1" dirty="0" err="1">
                <a:solidFill>
                  <a:srgbClr val="C00000"/>
                </a:solidFill>
              </a:rPr>
              <a:t>strncmp</a:t>
            </a:r>
            <a:r>
              <a:rPr lang="en-US" sz="2400" b="1" dirty="0"/>
              <a:t>():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strncmp</a:t>
            </a:r>
            <a:r>
              <a:rPr lang="en-US" sz="2400" dirty="0"/>
              <a:t> function compares up to the </a:t>
            </a:r>
            <a:r>
              <a:rPr lang="en-US" sz="2400" b="1" dirty="0">
                <a:solidFill>
                  <a:srgbClr val="C00000"/>
                </a:solidFill>
              </a:rPr>
              <a:t>first n characters </a:t>
            </a:r>
            <a:r>
              <a:rPr lang="en-US" sz="2400" dirty="0"/>
              <a:t>of two strings.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Prototype: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Limits the comparison </a:t>
            </a:r>
            <a:r>
              <a:rPr lang="en-US" sz="2400" dirty="0"/>
              <a:t>to at most n characters.</a:t>
            </a:r>
          </a:p>
          <a:p>
            <a:r>
              <a:rPr lang="en-US" sz="2400" dirty="0"/>
              <a:t>Useful for </a:t>
            </a:r>
            <a:r>
              <a:rPr lang="en-US" sz="2400" b="1" dirty="0">
                <a:solidFill>
                  <a:srgbClr val="C00000"/>
                </a:solidFill>
              </a:rPr>
              <a:t>partial string comparisons </a:t>
            </a:r>
            <a:r>
              <a:rPr lang="en-US" sz="2400" dirty="0"/>
              <a:t>or ensuring bounds safety.</a:t>
            </a:r>
          </a:p>
          <a:p>
            <a:r>
              <a:rPr lang="en-US" sz="2400" dirty="0"/>
              <a:t>Like </a:t>
            </a:r>
            <a:r>
              <a:rPr lang="en-US" sz="2400" dirty="0" err="1"/>
              <a:t>strcmp</a:t>
            </a:r>
            <a:r>
              <a:rPr lang="en-US" sz="2400" dirty="0"/>
              <a:t>, it is </a:t>
            </a:r>
            <a:r>
              <a:rPr lang="en-US" sz="2400" b="1" dirty="0">
                <a:solidFill>
                  <a:srgbClr val="C00000"/>
                </a:solidFill>
              </a:rPr>
              <a:t>case-sensitive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289F8-06FF-A7E2-DF76-E20DD2C0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52" y="2677639"/>
            <a:ext cx="8914286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99DB9-12D7-097B-EE8A-9CCF3E04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69D3-FE32-3E85-23FD-9BEAFBF8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Function Call:</a:t>
            </a:r>
          </a:p>
          <a:p>
            <a:pPr marL="0" indent="0">
              <a:buNone/>
            </a:pPr>
            <a:r>
              <a:rPr lang="en-US" sz="2400" dirty="0"/>
              <a:t>A function call in C is the </a:t>
            </a:r>
            <a:r>
              <a:rPr lang="en-US" sz="2400" b="1" dirty="0"/>
              <a:t>process of </a:t>
            </a:r>
            <a:r>
              <a:rPr lang="en-US" sz="2400" b="1" dirty="0">
                <a:solidFill>
                  <a:srgbClr val="C00000"/>
                </a:solidFill>
              </a:rPr>
              <a:t>executing a function </a:t>
            </a:r>
            <a:r>
              <a:rPr lang="en-US" sz="2400" dirty="0"/>
              <a:t>by </a:t>
            </a:r>
            <a:r>
              <a:rPr lang="en-US" sz="2400" b="1" dirty="0"/>
              <a:t>invoking its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passing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required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arguments</a:t>
            </a:r>
            <a:r>
              <a:rPr lang="en-US" sz="2400" dirty="0"/>
              <a:t>. The function is executed when </a:t>
            </a:r>
            <a:r>
              <a:rPr lang="en-US" sz="2400" b="1" dirty="0">
                <a:solidFill>
                  <a:srgbClr val="C00000"/>
                </a:solidFill>
              </a:rPr>
              <a:t>it is called</a:t>
            </a:r>
            <a:r>
              <a:rPr lang="en-US" sz="2400" dirty="0"/>
              <a:t>, and it </a:t>
            </a:r>
            <a:r>
              <a:rPr lang="en-US" sz="2400" b="1" dirty="0">
                <a:solidFill>
                  <a:srgbClr val="C00000"/>
                </a:solidFill>
              </a:rPr>
              <a:t>returns</a:t>
            </a:r>
            <a:r>
              <a:rPr lang="en-US" sz="2400" dirty="0"/>
              <a:t> a value </a:t>
            </a:r>
            <a:r>
              <a:rPr lang="en-US" sz="2400" b="1" dirty="0"/>
              <a:t>if it has a return type.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 err="1"/>
              <a:t>function_name</a:t>
            </a:r>
            <a:r>
              <a:rPr lang="en-US" sz="2400" b="1" dirty="0"/>
              <a:t>: </a:t>
            </a:r>
            <a:r>
              <a:rPr lang="en-US" sz="2400" dirty="0"/>
              <a:t>The name of the function being called.</a:t>
            </a:r>
          </a:p>
          <a:p>
            <a:r>
              <a:rPr lang="en-US" sz="2400" b="1" dirty="0"/>
              <a:t>arguments: </a:t>
            </a:r>
            <a:r>
              <a:rPr lang="en-US" sz="2400" dirty="0"/>
              <a:t>Values passed to the function (</a:t>
            </a:r>
            <a:r>
              <a:rPr lang="en-US" sz="2400" b="1" dirty="0">
                <a:solidFill>
                  <a:srgbClr val="C00000"/>
                </a:solidFill>
              </a:rPr>
              <a:t>if required</a:t>
            </a:r>
            <a:r>
              <a:rPr lang="en-US" sz="2400" dirty="0"/>
              <a:t>).</a:t>
            </a:r>
          </a:p>
          <a:p>
            <a:r>
              <a:rPr lang="en-US" sz="2400" dirty="0"/>
              <a:t>If the function returns a value, the return value can be </a:t>
            </a:r>
            <a:r>
              <a:rPr lang="en-US" sz="2400" b="1" dirty="0"/>
              <a:t>stored in a variable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DA210-5766-1B0E-6E65-236F5CCE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52" y="2874899"/>
            <a:ext cx="7609848" cy="8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87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5DE85-5B32-DD89-1447-B9F97AC7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F7F0-EF11-A80D-E1FD-FCE75BA0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 descr="A black screen with text on it">
            <a:extLst>
              <a:ext uri="{FF2B5EF4-FFF2-40B4-BE49-F238E27FC236}">
                <a16:creationId xmlns:a16="http://schemas.microsoft.com/office/drawing/2014/main" id="{53B9963B-C815-9328-F62D-6B0041AF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7650" r="3304" b="15168"/>
          <a:stretch/>
        </p:blipFill>
        <p:spPr>
          <a:xfrm>
            <a:off x="576942" y="1556657"/>
            <a:ext cx="1146265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19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9AF9E-263E-F35D-1259-2FDB3938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178E6-E65F-2E1A-999E-6A7CAE778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Case-Insensitive Comparison:</a:t>
            </a:r>
          </a:p>
          <a:p>
            <a:pPr marL="0" indent="0">
              <a:buNone/>
            </a:pPr>
            <a:r>
              <a:rPr lang="en-US" sz="2400" dirty="0"/>
              <a:t>The standard C library does not include a built-in case-insensitive string comparison function, but some compilers provide </a:t>
            </a:r>
            <a:r>
              <a:rPr lang="en-US" sz="2400" b="1" dirty="0" err="1">
                <a:solidFill>
                  <a:srgbClr val="C00000"/>
                </a:solidFill>
              </a:rPr>
              <a:t>strcasecmp</a:t>
            </a:r>
            <a:r>
              <a:rPr lang="en-US" sz="2400" dirty="0"/>
              <a:t> and </a:t>
            </a:r>
            <a:r>
              <a:rPr lang="en-US" sz="2400" b="1" dirty="0" err="1">
                <a:solidFill>
                  <a:srgbClr val="C00000"/>
                </a:solidFill>
              </a:rPr>
              <a:t>strncasecmp</a:t>
            </a:r>
            <a:r>
              <a:rPr lang="en-US" sz="2400" dirty="0"/>
              <a:t> for this purpose.</a:t>
            </a:r>
          </a:p>
          <a:p>
            <a:pPr marL="0" indent="0">
              <a:buNone/>
            </a:pPr>
            <a:r>
              <a:rPr lang="en-US" sz="2400" b="1" dirty="0"/>
              <a:t>Prototype (Non-Standard):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AC720-13AB-AC42-8AC6-CCC0748B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20" y="2778276"/>
            <a:ext cx="10524306" cy="13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4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9144-F98D-2635-C290-3BA13960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7303-34FD-F976-BDA2-67210D71E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64029"/>
            <a:ext cx="10659110" cy="5512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FD0C9-C261-80CB-E418-DAAF9E3A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4" y="1281440"/>
            <a:ext cx="10225762" cy="4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23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7B3E-2DC9-0589-3B31-AB602D8ED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B502-6B6D-89DE-9932-C0CD2190A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Most Commonly Used </a:t>
            </a:r>
            <a:r>
              <a:rPr lang="en-US" sz="2400" b="1" dirty="0">
                <a:solidFill>
                  <a:srgbClr val="C00000"/>
                </a:solidFill>
              </a:rPr>
              <a:t>Math Built-in Functions </a:t>
            </a:r>
            <a:r>
              <a:rPr lang="en-US" sz="2400" b="1" dirty="0"/>
              <a:t>in C (</a:t>
            </a:r>
            <a:r>
              <a:rPr lang="en-US" sz="2400" b="1" dirty="0" err="1">
                <a:solidFill>
                  <a:srgbClr val="C00000"/>
                </a:solidFill>
              </a:rPr>
              <a:t>math.h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C provides a set of mathematical functions in the </a:t>
            </a:r>
            <a:r>
              <a:rPr lang="en-US" sz="2400" b="1" dirty="0"/>
              <a:t>&lt;</a:t>
            </a:r>
            <a:r>
              <a:rPr lang="en-US" sz="2400" b="1" dirty="0" err="1"/>
              <a:t>math.h</a:t>
            </a:r>
            <a:r>
              <a:rPr lang="en-US" sz="2400" b="1" dirty="0"/>
              <a:t>&gt; </a:t>
            </a:r>
            <a:r>
              <a:rPr lang="en-US" sz="2400" dirty="0"/>
              <a:t>library to perform </a:t>
            </a:r>
            <a:r>
              <a:rPr lang="en-US" sz="2400" b="1" dirty="0"/>
              <a:t>arithmetic</a:t>
            </a:r>
            <a:r>
              <a:rPr lang="en-US" sz="2400" dirty="0"/>
              <a:t>, </a:t>
            </a:r>
            <a:r>
              <a:rPr lang="en-US" sz="2400" b="1" dirty="0"/>
              <a:t>trigonometric</a:t>
            </a:r>
            <a:r>
              <a:rPr lang="en-US" sz="2400" dirty="0"/>
              <a:t>, </a:t>
            </a:r>
            <a:r>
              <a:rPr lang="en-US" sz="2400" b="1" dirty="0"/>
              <a:t>logarithmic</a:t>
            </a:r>
            <a:r>
              <a:rPr lang="en-US" sz="2400" dirty="0"/>
              <a:t>, and other operations.</a:t>
            </a:r>
          </a:p>
          <a:p>
            <a:pPr marL="457200" indent="-457200">
              <a:buAutoNum type="arabicPeriod"/>
            </a:pPr>
            <a:r>
              <a:rPr lang="en-US" sz="2400" b="1" dirty="0"/>
              <a:t>Basic Arithmetic Functions:</a:t>
            </a:r>
          </a:p>
          <a:p>
            <a:pPr marL="457200" indent="-457200">
              <a:buAutoNum type="arabicPeriod"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9BD7E0-A7B2-D322-106D-773AB4306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85542"/>
              </p:ext>
            </p:extLst>
          </p:nvPr>
        </p:nvGraphicFramePr>
        <p:xfrm>
          <a:off x="914400" y="2427514"/>
          <a:ext cx="10254342" cy="3817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457">
                  <a:extLst>
                    <a:ext uri="{9D8B030D-6E8A-4147-A177-3AD203B41FA5}">
                      <a16:colId xmlns:a16="http://schemas.microsoft.com/office/drawing/2014/main" val="621067049"/>
                    </a:ext>
                  </a:extLst>
                </a:gridCol>
                <a:gridCol w="5769429">
                  <a:extLst>
                    <a:ext uri="{9D8B030D-6E8A-4147-A177-3AD203B41FA5}">
                      <a16:colId xmlns:a16="http://schemas.microsoft.com/office/drawing/2014/main" val="558911613"/>
                    </a:ext>
                  </a:extLst>
                </a:gridCol>
                <a:gridCol w="2623456">
                  <a:extLst>
                    <a:ext uri="{9D8B030D-6E8A-4147-A177-3AD203B41FA5}">
                      <a16:colId xmlns:a16="http://schemas.microsoft.com/office/drawing/2014/main" val="1639449645"/>
                    </a:ext>
                  </a:extLst>
                </a:gridCol>
              </a:tblGrid>
              <a:tr h="3278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218060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fabs(x)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Returns the absolute value of x (floating-point).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fabs(-3.5) → 3.5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4422570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ceil(x)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Rounds x up to the nearest integer.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ceil(2.3) → 3.0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680283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floor(x)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Rounds x down to the nearest integer.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floor(2.7) → 2.0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464950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Rounds x to the nearest integer.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round(2.5) → 3.0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343287"/>
                  </a:ext>
                </a:extLst>
              </a:tr>
              <a:tr h="668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trunc(x)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Removes the fractional part of x (truncates).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trunc</a:t>
                      </a:r>
                      <a:r>
                        <a:rPr lang="en-IN" sz="2400" kern="100" dirty="0">
                          <a:effectLst/>
                        </a:rPr>
                        <a:t>(2.9) → 2.0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348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3808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1ABFF-A3B6-CEEF-58E0-6D06195AE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87829"/>
            <a:ext cx="10659110" cy="55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Power and Exponential Functions: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DB67FB-85E1-C99E-83F3-BCF4ECA4A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98644"/>
              </p:ext>
            </p:extLst>
          </p:nvPr>
        </p:nvGraphicFramePr>
        <p:xfrm>
          <a:off x="904101" y="1055020"/>
          <a:ext cx="10166668" cy="51219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6185">
                  <a:extLst>
                    <a:ext uri="{9D8B030D-6E8A-4147-A177-3AD203B41FA5}">
                      <a16:colId xmlns:a16="http://schemas.microsoft.com/office/drawing/2014/main" val="3488902705"/>
                    </a:ext>
                  </a:extLst>
                </a:gridCol>
                <a:gridCol w="5246914">
                  <a:extLst>
                    <a:ext uri="{9D8B030D-6E8A-4147-A177-3AD203B41FA5}">
                      <a16:colId xmlns:a16="http://schemas.microsoft.com/office/drawing/2014/main" val="3930970958"/>
                    </a:ext>
                  </a:extLst>
                </a:gridCol>
                <a:gridCol w="2993569">
                  <a:extLst>
                    <a:ext uri="{9D8B030D-6E8A-4147-A177-3AD203B41FA5}">
                      <a16:colId xmlns:a16="http://schemas.microsoft.com/office/drawing/2014/main" val="2455882076"/>
                    </a:ext>
                  </a:extLst>
                </a:gridCol>
              </a:tblGrid>
              <a:tr h="459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0204535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pow(x, y)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x^y (x raised to power y).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pow(2, 3) → 8.0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9810733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sqrt(x)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square root of x.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sqrt(16) → 4.0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4366986"/>
                  </a:ext>
                </a:extLst>
              </a:tr>
              <a:tr h="4593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cbrt(x)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cube root of x.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cbrt(27) → 3.0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4560500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exp(x)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e^x (exponential function).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exp(1) → 2.718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4565395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natural logarithm (ln x).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log(2.718) → 1.0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7206017"/>
                  </a:ext>
                </a:extLst>
              </a:tr>
              <a:tr h="9360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log10(x)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base-10 logarithm (log₁₀ x).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log10(100) → 2.0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0546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251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2AA4-81A3-788D-00FF-98C77ABB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CF3B-122B-59C5-2624-96ACC7CEE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87829"/>
            <a:ext cx="10659110" cy="55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Trigonometric Functions: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9E9B6B-79B5-EDB4-21BB-D822DF061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36808"/>
              </p:ext>
            </p:extLst>
          </p:nvPr>
        </p:nvGraphicFramePr>
        <p:xfrm>
          <a:off x="1023552" y="1161955"/>
          <a:ext cx="10144896" cy="5108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498">
                  <a:extLst>
                    <a:ext uri="{9D8B030D-6E8A-4147-A177-3AD203B41FA5}">
                      <a16:colId xmlns:a16="http://schemas.microsoft.com/office/drawing/2014/main" val="1041022709"/>
                    </a:ext>
                  </a:extLst>
                </a:gridCol>
                <a:gridCol w="5138057">
                  <a:extLst>
                    <a:ext uri="{9D8B030D-6E8A-4147-A177-3AD203B41FA5}">
                      <a16:colId xmlns:a16="http://schemas.microsoft.com/office/drawing/2014/main" val="1910591357"/>
                    </a:ext>
                  </a:extLst>
                </a:gridCol>
                <a:gridCol w="3015341">
                  <a:extLst>
                    <a:ext uri="{9D8B030D-6E8A-4147-A177-3AD203B41FA5}">
                      <a16:colId xmlns:a16="http://schemas.microsoft.com/office/drawing/2014/main" val="653679637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638280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sine of x (in radians).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sin(3.14) → ~0.0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358722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cosine of x (in radians).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cos(0) → 1.0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356684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tan(x)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tangent of x (in radians).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tan(0) → 0.0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110897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asin(x)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arcsine (sin⁻¹(x))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asin(0.5) → ~0.52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0244642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acos(x)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arccosine (cos⁻¹(x))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acos(0.5) → ~1.05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993826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atan(x)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arctangent (tan⁻¹(x))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atan(1) → ~0.78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3251366"/>
                  </a:ext>
                </a:extLst>
              </a:tr>
              <a:tr h="6388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atan2(y, 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tan⁻¹(y/x), returns angle in radians.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atan2(1, 1) → ~0.78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94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567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6A881-E7C3-98FB-91AF-002D4CD5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5258-8BBE-C1C7-2606-934BEF851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587829"/>
            <a:ext cx="10659110" cy="558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4. Hyperbolic Functions: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Remainder and Modulus Functions:</a:t>
            </a:r>
          </a:p>
          <a:p>
            <a:pPr marL="0" indent="0">
              <a:buNone/>
            </a:pP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192E8D-AA32-B8E0-715E-F8A4F6556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78600"/>
              </p:ext>
            </p:extLst>
          </p:nvPr>
        </p:nvGraphicFramePr>
        <p:xfrm>
          <a:off x="1056502" y="1012670"/>
          <a:ext cx="9785669" cy="20610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7440">
                  <a:extLst>
                    <a:ext uri="{9D8B030D-6E8A-4147-A177-3AD203B41FA5}">
                      <a16:colId xmlns:a16="http://schemas.microsoft.com/office/drawing/2014/main" val="297680941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3696786947"/>
                    </a:ext>
                  </a:extLst>
                </a:gridCol>
                <a:gridCol w="2950029">
                  <a:extLst>
                    <a:ext uri="{9D8B030D-6E8A-4147-A177-3AD203B41FA5}">
                      <a16:colId xmlns:a16="http://schemas.microsoft.com/office/drawing/2014/main" val="1709806172"/>
                    </a:ext>
                  </a:extLst>
                </a:gridCol>
              </a:tblGrid>
              <a:tr h="320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Function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Description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242288"/>
                  </a:ext>
                </a:extLst>
              </a:tr>
              <a:tr h="3206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sinh(x)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hyperbolic sine of x.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sinh(0) → 0.0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2474022"/>
                  </a:ext>
                </a:extLst>
              </a:tr>
              <a:tr h="6534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cosh(x)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hyperbolic cosine of x.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cosh(0) → 1.0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100781"/>
                  </a:ext>
                </a:extLst>
              </a:tr>
              <a:tr h="6534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tanh(x)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Computes hyperbolic tangent of x.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tanh(0) → 0.0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1880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713D6E-570B-3DF2-3C2B-C8E692716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99706"/>
              </p:ext>
            </p:extLst>
          </p:nvPr>
        </p:nvGraphicFramePr>
        <p:xfrm>
          <a:off x="1056502" y="3856541"/>
          <a:ext cx="9785669" cy="2232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413">
                  <a:extLst>
                    <a:ext uri="{9D8B030D-6E8A-4147-A177-3AD203B41FA5}">
                      <a16:colId xmlns:a16="http://schemas.microsoft.com/office/drawing/2014/main" val="1726998697"/>
                    </a:ext>
                  </a:extLst>
                </a:gridCol>
                <a:gridCol w="4376056">
                  <a:extLst>
                    <a:ext uri="{9D8B030D-6E8A-4147-A177-3AD203B41FA5}">
                      <a16:colId xmlns:a16="http://schemas.microsoft.com/office/drawing/2014/main" val="350505087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576801163"/>
                    </a:ext>
                  </a:extLst>
                </a:gridCol>
              </a:tblGrid>
              <a:tr h="3533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Function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Description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Example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0091419"/>
                  </a:ext>
                </a:extLst>
              </a:tr>
              <a:tr h="7201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 err="1">
                          <a:effectLst/>
                        </a:rPr>
                        <a:t>fmod</a:t>
                      </a:r>
                      <a:r>
                        <a:rPr lang="en-IN" sz="2400" kern="100" dirty="0">
                          <a:effectLst/>
                        </a:rPr>
                        <a:t>(x, 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Computes remainder of x/y as a floating-point value.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>
                          <a:effectLst/>
                        </a:rPr>
                        <a:t>fmod(10.5, 3) → 1.5</a:t>
                      </a:r>
                      <a:endParaRPr lang="en-IN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508505"/>
                  </a:ext>
                </a:extLst>
              </a:tr>
              <a:tr h="10868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remainder(x, y)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Returns the remainder of x/y, but rounds towards even values.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effectLst/>
                        </a:rPr>
                        <a:t>remainder(10.5, 3) → -1.5</a:t>
                      </a:r>
                      <a:endParaRPr lang="en-IN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94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0941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9C8A1-CE41-B10C-EC28-4A3E6420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85B9B-ED76-1AB0-20EF-CE3846C8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IN" sz="2400" b="1" dirty="0"/>
              <a:t>Basic Math Functions:</a:t>
            </a:r>
          </a:p>
          <a:p>
            <a:pPr marL="0" indent="0">
              <a:buNone/>
            </a:pPr>
            <a:r>
              <a:rPr lang="en-US" sz="2400" b="1" dirty="0"/>
              <a:t>(a) fabs(x) </a:t>
            </a:r>
            <a:r>
              <a:rPr lang="en-US" sz="2400" dirty="0"/>
              <a:t>– Absolute Value</a:t>
            </a:r>
          </a:p>
          <a:p>
            <a:pPr marL="0" indent="0">
              <a:buNone/>
            </a:pPr>
            <a:r>
              <a:rPr lang="en-US" sz="2400" b="1" dirty="0"/>
              <a:t>Syntax: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58C35-A7CC-8CA6-8B70-54F7D385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53" y="2073095"/>
            <a:ext cx="4356048" cy="733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407B9-7A5B-D55B-2B8A-14C49011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68" y="3465238"/>
            <a:ext cx="9855470" cy="32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1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E74CE-B126-DE12-9B58-268F5827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D233A-72DA-5EBE-5732-BF9433A7F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ceil(x) – Round </a:t>
            </a:r>
            <a:r>
              <a:rPr lang="en-US" sz="2400" b="1" dirty="0">
                <a:solidFill>
                  <a:srgbClr val="C00000"/>
                </a:solidFill>
              </a:rPr>
              <a:t>Up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8F1C7-E13D-361B-225E-BAED0C53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09" y="1744486"/>
            <a:ext cx="4923809" cy="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4413D-0049-F527-7EDC-64F5D983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7" y="3429000"/>
            <a:ext cx="107709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3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21042-E0C6-B165-7F6B-667822AA3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50DF-77A5-2175-85A2-403773FB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685800"/>
            <a:ext cx="10659110" cy="549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3. floor(x) – Round </a:t>
            </a:r>
            <a:r>
              <a:rPr lang="en-US" sz="2400" b="1" dirty="0">
                <a:solidFill>
                  <a:srgbClr val="C00000"/>
                </a:solidFill>
              </a:rPr>
              <a:t>Down</a:t>
            </a:r>
          </a:p>
          <a:p>
            <a:pPr marL="0" indent="0">
              <a:buNone/>
            </a:pPr>
            <a:r>
              <a:rPr lang="en-US" sz="2400" b="1" dirty="0"/>
              <a:t>Syntax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Example: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IN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327F2-D62E-B73F-BFA1-BA3E4A74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24" y="1731552"/>
            <a:ext cx="5180952" cy="695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87B83-798E-1C37-49E0-21B4EDD4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472542"/>
            <a:ext cx="10659110" cy="26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4522</Words>
  <Application>Microsoft Office PowerPoint</Application>
  <PresentationFormat>Widescreen</PresentationFormat>
  <Paragraphs>606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Aptos</vt:lpstr>
      <vt:lpstr>Arial</vt:lpstr>
      <vt:lpstr>Calibri</vt:lpstr>
      <vt:lpstr>Courier New</vt:lpstr>
      <vt:lpstr>Gill Sans Nova</vt:lpstr>
      <vt:lpstr>ConfettiVTI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PRAMOD NAIK</dc:creator>
  <cp:lastModifiedBy>Pramod Naik</cp:lastModifiedBy>
  <cp:revision>585</cp:revision>
  <dcterms:created xsi:type="dcterms:W3CDTF">2024-11-25T17:19:06Z</dcterms:created>
  <dcterms:modified xsi:type="dcterms:W3CDTF">2026-01-24T05:23:06Z</dcterms:modified>
</cp:coreProperties>
</file>